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hildren One" panose="020B0604020202020204" charset="0"/>
      <p:regular r:id="rId20"/>
    </p:embeddedFont>
    <p:embeddedFont>
      <p:font typeface="Comic Relief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8" d="100"/>
          <a:sy n="48" d="100"/>
        </p:scale>
        <p:origin x="81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7.png"/><Relationship Id="rId7" Type="http://schemas.openxmlformats.org/officeDocument/2006/relationships/image" Target="../media/image39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61.svg"/><Relationship Id="rId5" Type="http://schemas.openxmlformats.org/officeDocument/2006/relationships/image" Target="../media/image57.svg"/><Relationship Id="rId10" Type="http://schemas.openxmlformats.org/officeDocument/2006/relationships/image" Target="../media/image60.png"/><Relationship Id="rId4" Type="http://schemas.openxmlformats.org/officeDocument/2006/relationships/image" Target="../media/image56.png"/><Relationship Id="rId9" Type="http://schemas.openxmlformats.org/officeDocument/2006/relationships/image" Target="../media/image5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7.png"/><Relationship Id="rId7" Type="http://schemas.openxmlformats.org/officeDocument/2006/relationships/image" Target="../media/image39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23.svg"/><Relationship Id="rId5" Type="http://schemas.openxmlformats.org/officeDocument/2006/relationships/image" Target="../media/image57.svg"/><Relationship Id="rId10" Type="http://schemas.openxmlformats.org/officeDocument/2006/relationships/image" Target="../media/image22.png"/><Relationship Id="rId4" Type="http://schemas.openxmlformats.org/officeDocument/2006/relationships/image" Target="../media/image56.png"/><Relationship Id="rId9" Type="http://schemas.openxmlformats.org/officeDocument/2006/relationships/image" Target="../media/image5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2.png"/><Relationship Id="rId7" Type="http://schemas.openxmlformats.org/officeDocument/2006/relationships/image" Target="../media/image64.svg"/><Relationship Id="rId12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8.jpeg"/><Relationship Id="rId5" Type="http://schemas.openxmlformats.org/officeDocument/2006/relationships/image" Target="../media/image33.svg"/><Relationship Id="rId10" Type="http://schemas.openxmlformats.org/officeDocument/2006/relationships/image" Target="../media/image67.jpeg"/><Relationship Id="rId4" Type="http://schemas.openxmlformats.org/officeDocument/2006/relationships/image" Target="../media/image32.png"/><Relationship Id="rId9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70.png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4" Type="http://schemas.openxmlformats.org/officeDocument/2006/relationships/image" Target="../media/image7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74.png"/><Relationship Id="rId7" Type="http://schemas.openxmlformats.org/officeDocument/2006/relationships/image" Target="../media/image50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Relationship Id="rId9" Type="http://schemas.openxmlformats.org/officeDocument/2006/relationships/image" Target="../media/image2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7.png"/><Relationship Id="rId7" Type="http://schemas.openxmlformats.org/officeDocument/2006/relationships/image" Target="../media/image14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10" Type="http://schemas.openxmlformats.org/officeDocument/2006/relationships/image" Target="../media/image18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svg"/><Relationship Id="rId9" Type="http://schemas.openxmlformats.org/officeDocument/2006/relationships/image" Target="../media/image3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11" Type="http://schemas.openxmlformats.org/officeDocument/2006/relationships/image" Target="../media/image44.jpeg"/><Relationship Id="rId5" Type="http://schemas.openxmlformats.org/officeDocument/2006/relationships/image" Target="../media/image38.png"/><Relationship Id="rId10" Type="http://schemas.openxmlformats.org/officeDocument/2006/relationships/image" Target="../media/image43.jpeg"/><Relationship Id="rId4" Type="http://schemas.openxmlformats.org/officeDocument/2006/relationships/image" Target="../media/image37.svg"/><Relationship Id="rId9" Type="http://schemas.openxmlformats.org/officeDocument/2006/relationships/image" Target="../media/image4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10" Type="http://schemas.openxmlformats.org/officeDocument/2006/relationships/image" Target="../media/image30.svg"/><Relationship Id="rId4" Type="http://schemas.openxmlformats.org/officeDocument/2006/relationships/image" Target="../media/image46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51.png"/><Relationship Id="rId7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11" Type="http://schemas.openxmlformats.org/officeDocument/2006/relationships/image" Target="../media/image55.jpeg"/><Relationship Id="rId5" Type="http://schemas.openxmlformats.org/officeDocument/2006/relationships/image" Target="../media/image53.png"/><Relationship Id="rId10" Type="http://schemas.openxmlformats.org/officeDocument/2006/relationships/image" Target="../media/image33.svg"/><Relationship Id="rId4" Type="http://schemas.openxmlformats.org/officeDocument/2006/relationships/image" Target="../media/image52.sv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299319" y="0"/>
            <a:ext cx="4436442" cy="4114800"/>
          </a:xfrm>
          <a:custGeom>
            <a:avLst/>
            <a:gdLst/>
            <a:ahLst/>
            <a:cxnLst/>
            <a:rect l="l" t="t" r="r" b="b"/>
            <a:pathLst>
              <a:path w="4436442" h="4114800">
                <a:moveTo>
                  <a:pt x="0" y="0"/>
                </a:moveTo>
                <a:lnTo>
                  <a:pt x="4436442" y="0"/>
                </a:lnTo>
                <a:lnTo>
                  <a:pt x="44364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666782" y="3627728"/>
            <a:ext cx="9265074" cy="6659272"/>
          </a:xfrm>
          <a:custGeom>
            <a:avLst/>
            <a:gdLst/>
            <a:ahLst/>
            <a:cxnLst/>
            <a:rect l="l" t="t" r="r" b="b"/>
            <a:pathLst>
              <a:path w="9265074" h="6659272">
                <a:moveTo>
                  <a:pt x="0" y="0"/>
                </a:moveTo>
                <a:lnTo>
                  <a:pt x="9265074" y="0"/>
                </a:lnTo>
                <a:lnTo>
                  <a:pt x="9265074" y="6659272"/>
                </a:lnTo>
                <a:lnTo>
                  <a:pt x="0" y="66592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07457" y="8008016"/>
            <a:ext cx="3356557" cy="1632126"/>
          </a:xfrm>
          <a:custGeom>
            <a:avLst/>
            <a:gdLst/>
            <a:ahLst/>
            <a:cxnLst/>
            <a:rect l="l" t="t" r="r" b="b"/>
            <a:pathLst>
              <a:path w="3356557" h="1632126">
                <a:moveTo>
                  <a:pt x="0" y="0"/>
                </a:moveTo>
                <a:lnTo>
                  <a:pt x="3356557" y="0"/>
                </a:lnTo>
                <a:lnTo>
                  <a:pt x="3356557" y="1632125"/>
                </a:lnTo>
                <a:lnTo>
                  <a:pt x="0" y="16321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62042" y="6038954"/>
            <a:ext cx="7315200" cy="658368"/>
          </a:xfrm>
          <a:custGeom>
            <a:avLst/>
            <a:gdLst/>
            <a:ahLst/>
            <a:cxnLst/>
            <a:rect l="l" t="t" r="r" b="b"/>
            <a:pathLst>
              <a:path w="7315200" h="658368">
                <a:moveTo>
                  <a:pt x="0" y="0"/>
                </a:moveTo>
                <a:lnTo>
                  <a:pt x="7315200" y="0"/>
                </a:lnTo>
                <a:lnTo>
                  <a:pt x="7315200" y="658368"/>
                </a:lnTo>
                <a:lnTo>
                  <a:pt x="0" y="6583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53370" y="3042205"/>
            <a:ext cx="11654747" cy="1974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266"/>
              </a:lnSpc>
              <a:spcBef>
                <a:spcPct val="0"/>
              </a:spcBef>
            </a:pPr>
            <a:r>
              <a:rPr lang="en-US" sz="11619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Buzunarul...cu idei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01193" y="5076825"/>
            <a:ext cx="8791979" cy="543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32"/>
              </a:lnSpc>
              <a:spcBef>
                <a:spcPct val="0"/>
              </a:spcBef>
            </a:pPr>
            <a:r>
              <a:rPr lang="en-US" sz="3166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Învățare cu sens. Succes garantat.</a:t>
            </a:r>
          </a:p>
        </p:txBody>
      </p:sp>
      <p:sp>
        <p:nvSpPr>
          <p:cNvPr id="9" name="Freeform 9"/>
          <p:cNvSpPr/>
          <p:nvPr/>
        </p:nvSpPr>
        <p:spPr>
          <a:xfrm rot="-3207734">
            <a:off x="10032576" y="1272491"/>
            <a:ext cx="1604417" cy="1980762"/>
          </a:xfrm>
          <a:custGeom>
            <a:avLst/>
            <a:gdLst/>
            <a:ahLst/>
            <a:cxnLst/>
            <a:rect l="l" t="t" r="r" b="b"/>
            <a:pathLst>
              <a:path w="1604417" h="1980762">
                <a:moveTo>
                  <a:pt x="0" y="0"/>
                </a:moveTo>
                <a:lnTo>
                  <a:pt x="1604417" y="0"/>
                </a:lnTo>
                <a:lnTo>
                  <a:pt x="1604417" y="1980762"/>
                </a:lnTo>
                <a:lnTo>
                  <a:pt x="0" y="19807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53370" y="1986186"/>
            <a:ext cx="4931312" cy="834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45"/>
              </a:lnSpc>
              <a:spcBef>
                <a:spcPct val="0"/>
              </a:spcBef>
            </a:pPr>
            <a:r>
              <a:rPr lang="en-US" sz="4889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Cancelaria corint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 rot="-7785069">
            <a:off x="-4968022" y="7537542"/>
            <a:ext cx="7924419" cy="8229600"/>
          </a:xfrm>
          <a:custGeom>
            <a:avLst/>
            <a:gdLst/>
            <a:ahLst/>
            <a:cxnLst/>
            <a:rect l="l" t="t" r="r" b="b"/>
            <a:pathLst>
              <a:path w="7924419" h="8229600">
                <a:moveTo>
                  <a:pt x="0" y="0"/>
                </a:moveTo>
                <a:lnTo>
                  <a:pt x="7924419" y="0"/>
                </a:lnTo>
                <a:lnTo>
                  <a:pt x="792441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435664" y="-15442"/>
            <a:ext cx="4335536" cy="2088283"/>
          </a:xfrm>
          <a:custGeom>
            <a:avLst/>
            <a:gdLst/>
            <a:ahLst/>
            <a:cxnLst/>
            <a:rect l="l" t="t" r="r" b="b"/>
            <a:pathLst>
              <a:path w="4335536" h="2088283">
                <a:moveTo>
                  <a:pt x="0" y="0"/>
                </a:moveTo>
                <a:lnTo>
                  <a:pt x="4335537" y="0"/>
                </a:lnTo>
                <a:lnTo>
                  <a:pt x="4335537" y="2088284"/>
                </a:lnTo>
                <a:lnTo>
                  <a:pt x="0" y="20882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4366702">
            <a:off x="-140187" y="1365701"/>
            <a:ext cx="2337775" cy="3535387"/>
          </a:xfrm>
          <a:custGeom>
            <a:avLst/>
            <a:gdLst/>
            <a:ahLst/>
            <a:cxnLst/>
            <a:rect l="l" t="t" r="r" b="b"/>
            <a:pathLst>
              <a:path w="2337775" h="3535387">
                <a:moveTo>
                  <a:pt x="0" y="0"/>
                </a:moveTo>
                <a:lnTo>
                  <a:pt x="2337774" y="0"/>
                </a:lnTo>
                <a:lnTo>
                  <a:pt x="2337774" y="3535387"/>
                </a:lnTo>
                <a:lnTo>
                  <a:pt x="0" y="35353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7345547" y="6582560"/>
            <a:ext cx="1437953" cy="2442384"/>
          </a:xfrm>
          <a:custGeom>
            <a:avLst/>
            <a:gdLst/>
            <a:ahLst/>
            <a:cxnLst/>
            <a:rect l="l" t="t" r="r" b="b"/>
            <a:pathLst>
              <a:path w="1437953" h="2442384">
                <a:moveTo>
                  <a:pt x="0" y="0"/>
                </a:moveTo>
                <a:lnTo>
                  <a:pt x="1437954" y="0"/>
                </a:lnTo>
                <a:lnTo>
                  <a:pt x="1437954" y="2442383"/>
                </a:lnTo>
                <a:lnTo>
                  <a:pt x="0" y="24423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rot="1411591">
            <a:off x="17632396" y="-414832"/>
            <a:ext cx="1311208" cy="2887064"/>
          </a:xfrm>
          <a:custGeom>
            <a:avLst/>
            <a:gdLst/>
            <a:ahLst/>
            <a:cxnLst/>
            <a:rect l="l" t="t" r="r" b="b"/>
            <a:pathLst>
              <a:path w="1311208" h="2887064">
                <a:moveTo>
                  <a:pt x="0" y="0"/>
                </a:moveTo>
                <a:lnTo>
                  <a:pt x="1311208" y="0"/>
                </a:lnTo>
                <a:lnTo>
                  <a:pt x="1311208" y="2887064"/>
                </a:lnTo>
                <a:lnTo>
                  <a:pt x="0" y="28870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063213" y="522217"/>
            <a:ext cx="16402114" cy="677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955"/>
              </a:lnSpc>
              <a:spcBef>
                <a:spcPct val="0"/>
              </a:spcBef>
            </a:pPr>
            <a:r>
              <a:rPr lang="en-US" sz="5329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DE LA CITIRE...LA ÎNȚELEGEREA CELOR CITITE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983846" y="5212580"/>
            <a:ext cx="14717077" cy="2635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Cititul nu înseamnă doar recunoașterea cuvintelor, ci și înțelegerea textului și dezvoltarea gândirii critice.</a:t>
            </a:r>
          </a:p>
        </p:txBody>
      </p:sp>
      <p:sp>
        <p:nvSpPr>
          <p:cNvPr id="10" name="Freeform 10"/>
          <p:cNvSpPr/>
          <p:nvPr/>
        </p:nvSpPr>
        <p:spPr>
          <a:xfrm rot="-8722855">
            <a:off x="15639732" y="9242858"/>
            <a:ext cx="4335536" cy="2088283"/>
          </a:xfrm>
          <a:custGeom>
            <a:avLst/>
            <a:gdLst/>
            <a:ahLst/>
            <a:cxnLst/>
            <a:rect l="l" t="t" r="r" b="b"/>
            <a:pathLst>
              <a:path w="4335536" h="2088283">
                <a:moveTo>
                  <a:pt x="0" y="0"/>
                </a:moveTo>
                <a:lnTo>
                  <a:pt x="4335537" y="0"/>
                </a:lnTo>
                <a:lnTo>
                  <a:pt x="4335537" y="2088284"/>
                </a:lnTo>
                <a:lnTo>
                  <a:pt x="0" y="20882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381386" y="3323894"/>
            <a:ext cx="16402114" cy="918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15"/>
              </a:lnSpc>
              <a:spcBef>
                <a:spcPct val="0"/>
              </a:spcBef>
            </a:pPr>
            <a:r>
              <a:rPr lang="en-US" sz="7328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IMPORTANȚA CLUBULUI DE LECTURĂ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 rot="-7785069">
            <a:off x="-4968022" y="7537542"/>
            <a:ext cx="7924419" cy="8229600"/>
          </a:xfrm>
          <a:custGeom>
            <a:avLst/>
            <a:gdLst/>
            <a:ahLst/>
            <a:cxnLst/>
            <a:rect l="l" t="t" r="r" b="b"/>
            <a:pathLst>
              <a:path w="7924419" h="8229600">
                <a:moveTo>
                  <a:pt x="0" y="0"/>
                </a:moveTo>
                <a:lnTo>
                  <a:pt x="7924419" y="0"/>
                </a:lnTo>
                <a:lnTo>
                  <a:pt x="792441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435664" y="-15442"/>
            <a:ext cx="4335536" cy="2088283"/>
          </a:xfrm>
          <a:custGeom>
            <a:avLst/>
            <a:gdLst/>
            <a:ahLst/>
            <a:cxnLst/>
            <a:rect l="l" t="t" r="r" b="b"/>
            <a:pathLst>
              <a:path w="4335536" h="2088283">
                <a:moveTo>
                  <a:pt x="0" y="0"/>
                </a:moveTo>
                <a:lnTo>
                  <a:pt x="4335537" y="0"/>
                </a:lnTo>
                <a:lnTo>
                  <a:pt x="4335537" y="2088284"/>
                </a:lnTo>
                <a:lnTo>
                  <a:pt x="0" y="20882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4366702">
            <a:off x="-140187" y="1365701"/>
            <a:ext cx="2337775" cy="3535387"/>
          </a:xfrm>
          <a:custGeom>
            <a:avLst/>
            <a:gdLst/>
            <a:ahLst/>
            <a:cxnLst/>
            <a:rect l="l" t="t" r="r" b="b"/>
            <a:pathLst>
              <a:path w="2337775" h="3535387">
                <a:moveTo>
                  <a:pt x="0" y="0"/>
                </a:moveTo>
                <a:lnTo>
                  <a:pt x="2337774" y="0"/>
                </a:lnTo>
                <a:lnTo>
                  <a:pt x="2337774" y="3535387"/>
                </a:lnTo>
                <a:lnTo>
                  <a:pt x="0" y="35353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7345547" y="6582560"/>
            <a:ext cx="1437953" cy="2442384"/>
          </a:xfrm>
          <a:custGeom>
            <a:avLst/>
            <a:gdLst/>
            <a:ahLst/>
            <a:cxnLst/>
            <a:rect l="l" t="t" r="r" b="b"/>
            <a:pathLst>
              <a:path w="1437953" h="2442384">
                <a:moveTo>
                  <a:pt x="0" y="0"/>
                </a:moveTo>
                <a:lnTo>
                  <a:pt x="1437954" y="0"/>
                </a:lnTo>
                <a:lnTo>
                  <a:pt x="1437954" y="2442383"/>
                </a:lnTo>
                <a:lnTo>
                  <a:pt x="0" y="24423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rot="-8722855">
            <a:off x="15639732" y="9242858"/>
            <a:ext cx="4335536" cy="2088283"/>
          </a:xfrm>
          <a:custGeom>
            <a:avLst/>
            <a:gdLst/>
            <a:ahLst/>
            <a:cxnLst/>
            <a:rect l="l" t="t" r="r" b="b"/>
            <a:pathLst>
              <a:path w="4335536" h="2088283">
                <a:moveTo>
                  <a:pt x="0" y="0"/>
                </a:moveTo>
                <a:lnTo>
                  <a:pt x="4335537" y="0"/>
                </a:lnTo>
                <a:lnTo>
                  <a:pt x="4335537" y="2088284"/>
                </a:lnTo>
                <a:lnTo>
                  <a:pt x="0" y="20882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782540" y="664920"/>
            <a:ext cx="16402114" cy="918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815"/>
              </a:lnSpc>
              <a:spcBef>
                <a:spcPct val="0"/>
              </a:spcBef>
            </a:pPr>
            <a:r>
              <a:rPr lang="en-US" sz="7328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IMPORTANȚA </a:t>
            </a:r>
            <a:r>
              <a:rPr lang="en-US" sz="7328">
                <a:solidFill>
                  <a:srgbClr val="FF3131"/>
                </a:solidFill>
                <a:latin typeface="Children One"/>
                <a:ea typeface="Children One"/>
                <a:cs typeface="Children One"/>
                <a:sym typeface="Children One"/>
              </a:rPr>
              <a:t>CLUBULUI DE LECTURĂ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628471" y="5135185"/>
            <a:ext cx="14717077" cy="3908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850"/>
              </a:lnSpc>
            </a:pPr>
            <a:r>
              <a:rPr lang="en-US" sz="500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Își dezvoltă imaginația și vocabularul</a:t>
            </a:r>
          </a:p>
          <a:p>
            <a:pPr algn="just">
              <a:lnSpc>
                <a:spcPts val="7850"/>
              </a:lnSpc>
            </a:pPr>
            <a:r>
              <a:rPr lang="en-US" sz="500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Învață să pună întrebări și să își exprime ideile</a:t>
            </a:r>
          </a:p>
          <a:p>
            <a:pPr algn="just">
              <a:lnSpc>
                <a:spcPts val="7850"/>
              </a:lnSpc>
            </a:pPr>
            <a:r>
              <a:rPr lang="en-US" sz="500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Participă la jocuri și activități interactive legate de text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899873" y="2509164"/>
            <a:ext cx="14717077" cy="1749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FF3131"/>
                </a:solidFill>
                <a:latin typeface="Comic Relief"/>
                <a:ea typeface="Comic Relief"/>
                <a:cs typeface="Comic Relief"/>
                <a:sym typeface="Comic Relief"/>
              </a:rPr>
              <a:t>CLUBUL DE LECTURĂ</a:t>
            </a:r>
            <a:r>
              <a:rPr lang="en-US" sz="500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creează un mediu prietenos, unde copiii:</a:t>
            </a:r>
          </a:p>
        </p:txBody>
      </p:sp>
      <p:sp>
        <p:nvSpPr>
          <p:cNvPr id="11" name="Freeform 11"/>
          <p:cNvSpPr/>
          <p:nvPr/>
        </p:nvSpPr>
        <p:spPr>
          <a:xfrm>
            <a:off x="1482202" y="4861700"/>
            <a:ext cx="911394" cy="1113153"/>
          </a:xfrm>
          <a:custGeom>
            <a:avLst/>
            <a:gdLst/>
            <a:ahLst/>
            <a:cxnLst/>
            <a:rect l="l" t="t" r="r" b="b"/>
            <a:pathLst>
              <a:path w="911394" h="1113153">
                <a:moveTo>
                  <a:pt x="0" y="0"/>
                </a:moveTo>
                <a:lnTo>
                  <a:pt x="911394" y="0"/>
                </a:lnTo>
                <a:lnTo>
                  <a:pt x="911394" y="1113153"/>
                </a:lnTo>
                <a:lnTo>
                  <a:pt x="0" y="11131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82202" y="6025983"/>
            <a:ext cx="911394" cy="1113153"/>
          </a:xfrm>
          <a:custGeom>
            <a:avLst/>
            <a:gdLst/>
            <a:ahLst/>
            <a:cxnLst/>
            <a:rect l="l" t="t" r="r" b="b"/>
            <a:pathLst>
              <a:path w="911394" h="1113153">
                <a:moveTo>
                  <a:pt x="0" y="0"/>
                </a:moveTo>
                <a:lnTo>
                  <a:pt x="911394" y="0"/>
                </a:lnTo>
                <a:lnTo>
                  <a:pt x="911394" y="1113153"/>
                </a:lnTo>
                <a:lnTo>
                  <a:pt x="0" y="11131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82202" y="7190266"/>
            <a:ext cx="911394" cy="1113153"/>
          </a:xfrm>
          <a:custGeom>
            <a:avLst/>
            <a:gdLst/>
            <a:ahLst/>
            <a:cxnLst/>
            <a:rect l="l" t="t" r="r" b="b"/>
            <a:pathLst>
              <a:path w="911394" h="1113153">
                <a:moveTo>
                  <a:pt x="0" y="0"/>
                </a:moveTo>
                <a:lnTo>
                  <a:pt x="911394" y="0"/>
                </a:lnTo>
                <a:lnTo>
                  <a:pt x="911394" y="1113153"/>
                </a:lnTo>
                <a:lnTo>
                  <a:pt x="0" y="11131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 rot="-677932">
            <a:off x="1028700" y="1393555"/>
            <a:ext cx="3725540" cy="1721510"/>
          </a:xfrm>
          <a:custGeom>
            <a:avLst/>
            <a:gdLst/>
            <a:ahLst/>
            <a:cxnLst/>
            <a:rect l="l" t="t" r="r" b="b"/>
            <a:pathLst>
              <a:path w="3725540" h="1721510">
                <a:moveTo>
                  <a:pt x="0" y="0"/>
                </a:moveTo>
                <a:lnTo>
                  <a:pt x="3725540" y="0"/>
                </a:lnTo>
                <a:lnTo>
                  <a:pt x="3725540" y="1721510"/>
                </a:lnTo>
                <a:lnTo>
                  <a:pt x="0" y="17215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01652" flipH="1">
            <a:off x="16175969" y="720713"/>
            <a:ext cx="2166662" cy="2483281"/>
          </a:xfrm>
          <a:custGeom>
            <a:avLst/>
            <a:gdLst/>
            <a:ahLst/>
            <a:cxnLst/>
            <a:rect l="l" t="t" r="r" b="b"/>
            <a:pathLst>
              <a:path w="2166662" h="2483281">
                <a:moveTo>
                  <a:pt x="2166662" y="0"/>
                </a:moveTo>
                <a:lnTo>
                  <a:pt x="0" y="0"/>
                </a:lnTo>
                <a:lnTo>
                  <a:pt x="0" y="2483281"/>
                </a:lnTo>
                <a:lnTo>
                  <a:pt x="2166662" y="2483281"/>
                </a:lnTo>
                <a:lnTo>
                  <a:pt x="216666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604791">
            <a:off x="-1976776" y="8630502"/>
            <a:ext cx="2488436" cy="2889331"/>
          </a:xfrm>
          <a:custGeom>
            <a:avLst/>
            <a:gdLst/>
            <a:ahLst/>
            <a:cxnLst/>
            <a:rect l="l" t="t" r="r" b="b"/>
            <a:pathLst>
              <a:path w="2488436" h="2889331">
                <a:moveTo>
                  <a:pt x="0" y="0"/>
                </a:moveTo>
                <a:lnTo>
                  <a:pt x="2488436" y="0"/>
                </a:lnTo>
                <a:lnTo>
                  <a:pt x="2488436" y="2889331"/>
                </a:lnTo>
                <a:lnTo>
                  <a:pt x="0" y="28893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28700" y="4828798"/>
            <a:ext cx="3858082" cy="5448821"/>
            <a:chOff x="0" y="0"/>
            <a:chExt cx="3267456" cy="461467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267456" cy="4618736"/>
            </a:xfrm>
            <a:custGeom>
              <a:avLst/>
              <a:gdLst/>
              <a:ahLst/>
              <a:cxnLst/>
              <a:rect l="l" t="t" r="r" b="b"/>
              <a:pathLst>
                <a:path w="3267456" h="4618736">
                  <a:moveTo>
                    <a:pt x="3267456" y="4618736"/>
                  </a:moveTo>
                  <a:lnTo>
                    <a:pt x="0" y="4618736"/>
                  </a:lnTo>
                  <a:lnTo>
                    <a:pt x="0" y="0"/>
                  </a:lnTo>
                  <a:lnTo>
                    <a:pt x="3267456" y="0"/>
                  </a:lnTo>
                  <a:lnTo>
                    <a:pt x="3267456" y="4618736"/>
                  </a:lnTo>
                  <a:close/>
                </a:path>
              </a:pathLst>
            </a:custGeom>
            <a:blipFill>
              <a:blip r:embed="rId8"/>
              <a:stretch>
                <a:fillRect l="-4" r="-4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44163" y="140959"/>
              <a:ext cx="2993427" cy="4317015"/>
            </a:xfrm>
            <a:custGeom>
              <a:avLst/>
              <a:gdLst/>
              <a:ahLst/>
              <a:cxnLst/>
              <a:rect l="l" t="t" r="r" b="b"/>
              <a:pathLst>
                <a:path w="2993427" h="4317015">
                  <a:moveTo>
                    <a:pt x="2993427" y="12700"/>
                  </a:moveTo>
                  <a:lnTo>
                    <a:pt x="2935892" y="4317015"/>
                  </a:lnTo>
                  <a:lnTo>
                    <a:pt x="0" y="4275547"/>
                  </a:lnTo>
                  <a:lnTo>
                    <a:pt x="0" y="0"/>
                  </a:lnTo>
                  <a:lnTo>
                    <a:pt x="2993427" y="12700"/>
                  </a:lnTo>
                  <a:close/>
                </a:path>
              </a:pathLst>
            </a:custGeom>
            <a:blipFill>
              <a:blip r:embed="rId9"/>
              <a:stretch>
                <a:fillRect l="-3880" r="-3880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5429265" y="5040630"/>
            <a:ext cx="3714735" cy="5246370"/>
            <a:chOff x="0" y="0"/>
            <a:chExt cx="3267456" cy="461467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267456" cy="4618736"/>
            </a:xfrm>
            <a:custGeom>
              <a:avLst/>
              <a:gdLst/>
              <a:ahLst/>
              <a:cxnLst/>
              <a:rect l="l" t="t" r="r" b="b"/>
              <a:pathLst>
                <a:path w="3267456" h="4618736">
                  <a:moveTo>
                    <a:pt x="3267456" y="4618736"/>
                  </a:moveTo>
                  <a:lnTo>
                    <a:pt x="0" y="4618736"/>
                  </a:lnTo>
                  <a:lnTo>
                    <a:pt x="0" y="0"/>
                  </a:lnTo>
                  <a:lnTo>
                    <a:pt x="3267456" y="0"/>
                  </a:lnTo>
                  <a:lnTo>
                    <a:pt x="3267456" y="4618736"/>
                  </a:lnTo>
                  <a:close/>
                </a:path>
              </a:pathLst>
            </a:custGeom>
            <a:blipFill>
              <a:blip r:embed="rId8"/>
              <a:stretch>
                <a:fillRect l="-4" r="-4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44163" y="140959"/>
              <a:ext cx="2993427" cy="4317015"/>
            </a:xfrm>
            <a:custGeom>
              <a:avLst/>
              <a:gdLst/>
              <a:ahLst/>
              <a:cxnLst/>
              <a:rect l="l" t="t" r="r" b="b"/>
              <a:pathLst>
                <a:path w="2993427" h="4317015">
                  <a:moveTo>
                    <a:pt x="2993427" y="12700"/>
                  </a:moveTo>
                  <a:lnTo>
                    <a:pt x="2935892" y="4317015"/>
                  </a:lnTo>
                  <a:lnTo>
                    <a:pt x="0" y="4275547"/>
                  </a:lnTo>
                  <a:lnTo>
                    <a:pt x="0" y="0"/>
                  </a:lnTo>
                  <a:lnTo>
                    <a:pt x="2993427" y="12700"/>
                  </a:lnTo>
                  <a:close/>
                </a:path>
              </a:pathLst>
            </a:custGeom>
            <a:blipFill>
              <a:blip r:embed="rId10"/>
              <a:stretch>
                <a:fillRect l="-1377" r="-1377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3167645" y="2547270"/>
            <a:ext cx="13194627" cy="2051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38"/>
              </a:lnSpc>
              <a:spcBef>
                <a:spcPct val="0"/>
              </a:spcBef>
            </a:pPr>
            <a:r>
              <a:rPr lang="en-US" sz="8428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RECOMANDĂRI DE CĂRȚI PENTRU </a:t>
            </a:r>
            <a:r>
              <a:rPr lang="en-US" sz="8428">
                <a:solidFill>
                  <a:srgbClr val="FF3131"/>
                </a:solidFill>
                <a:latin typeface="Children One"/>
                <a:ea typeface="Children One"/>
                <a:cs typeface="Children One"/>
                <a:sym typeface="Children One"/>
              </a:rPr>
              <a:t>CLUBUL DE LECTURĂ</a:t>
            </a:r>
          </a:p>
        </p:txBody>
      </p: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4230335" y="5040630"/>
            <a:ext cx="3714735" cy="5246370"/>
            <a:chOff x="0" y="0"/>
            <a:chExt cx="3267456" cy="461467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267456" cy="4618736"/>
            </a:xfrm>
            <a:custGeom>
              <a:avLst/>
              <a:gdLst/>
              <a:ahLst/>
              <a:cxnLst/>
              <a:rect l="l" t="t" r="r" b="b"/>
              <a:pathLst>
                <a:path w="3267456" h="4618736">
                  <a:moveTo>
                    <a:pt x="3267456" y="4618736"/>
                  </a:moveTo>
                  <a:lnTo>
                    <a:pt x="0" y="4618736"/>
                  </a:lnTo>
                  <a:lnTo>
                    <a:pt x="0" y="0"/>
                  </a:lnTo>
                  <a:lnTo>
                    <a:pt x="3267456" y="0"/>
                  </a:lnTo>
                  <a:lnTo>
                    <a:pt x="3267456" y="4618736"/>
                  </a:lnTo>
                  <a:close/>
                </a:path>
              </a:pathLst>
            </a:custGeom>
            <a:blipFill>
              <a:blip r:embed="rId8"/>
              <a:stretch>
                <a:fillRect l="-4" r="-4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44163" y="140959"/>
              <a:ext cx="2993427" cy="4317015"/>
            </a:xfrm>
            <a:custGeom>
              <a:avLst/>
              <a:gdLst/>
              <a:ahLst/>
              <a:cxnLst/>
              <a:rect l="l" t="t" r="r" b="b"/>
              <a:pathLst>
                <a:path w="2993427" h="4317015">
                  <a:moveTo>
                    <a:pt x="2993427" y="12700"/>
                  </a:moveTo>
                  <a:lnTo>
                    <a:pt x="2935892" y="4317015"/>
                  </a:lnTo>
                  <a:lnTo>
                    <a:pt x="0" y="4275547"/>
                  </a:lnTo>
                  <a:lnTo>
                    <a:pt x="0" y="0"/>
                  </a:lnTo>
                  <a:lnTo>
                    <a:pt x="2993427" y="12700"/>
                  </a:lnTo>
                  <a:close/>
                </a:path>
              </a:pathLst>
            </a:custGeom>
            <a:blipFill>
              <a:blip r:embed="rId11"/>
              <a:stretch>
                <a:fillRect l="-1655" r="-1655"/>
              </a:stretch>
            </a:blip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9829800" y="5040630"/>
            <a:ext cx="3714735" cy="5246370"/>
            <a:chOff x="0" y="0"/>
            <a:chExt cx="3267456" cy="461467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267456" cy="4618736"/>
            </a:xfrm>
            <a:custGeom>
              <a:avLst/>
              <a:gdLst/>
              <a:ahLst/>
              <a:cxnLst/>
              <a:rect l="l" t="t" r="r" b="b"/>
              <a:pathLst>
                <a:path w="3267456" h="4618736">
                  <a:moveTo>
                    <a:pt x="3267456" y="4618736"/>
                  </a:moveTo>
                  <a:lnTo>
                    <a:pt x="0" y="4618736"/>
                  </a:lnTo>
                  <a:lnTo>
                    <a:pt x="0" y="0"/>
                  </a:lnTo>
                  <a:lnTo>
                    <a:pt x="3267456" y="0"/>
                  </a:lnTo>
                  <a:lnTo>
                    <a:pt x="3267456" y="4618736"/>
                  </a:lnTo>
                  <a:close/>
                </a:path>
              </a:pathLst>
            </a:custGeom>
            <a:blipFill>
              <a:blip r:embed="rId8"/>
              <a:stretch>
                <a:fillRect l="-4" r="-4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144163" y="140959"/>
              <a:ext cx="2993427" cy="4317015"/>
            </a:xfrm>
            <a:custGeom>
              <a:avLst/>
              <a:gdLst/>
              <a:ahLst/>
              <a:cxnLst/>
              <a:rect l="l" t="t" r="r" b="b"/>
              <a:pathLst>
                <a:path w="2993427" h="4317015">
                  <a:moveTo>
                    <a:pt x="2993427" y="12700"/>
                  </a:moveTo>
                  <a:lnTo>
                    <a:pt x="2935892" y="4317015"/>
                  </a:lnTo>
                  <a:lnTo>
                    <a:pt x="0" y="4275547"/>
                  </a:lnTo>
                  <a:lnTo>
                    <a:pt x="0" y="0"/>
                  </a:lnTo>
                  <a:lnTo>
                    <a:pt x="2993427" y="12700"/>
                  </a:lnTo>
                  <a:close/>
                </a:path>
              </a:pathLst>
            </a:custGeom>
            <a:blipFill>
              <a:blip r:embed="rId12"/>
              <a:stretch>
                <a:fillRect l="-20403" r="-20403"/>
              </a:stretch>
            </a:blipFill>
          </p:spPr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 rot="1641574">
            <a:off x="10218238" y="-1028700"/>
            <a:ext cx="2566607" cy="4114800"/>
          </a:xfrm>
          <a:custGeom>
            <a:avLst/>
            <a:gdLst/>
            <a:ahLst/>
            <a:cxnLst/>
            <a:rect l="l" t="t" r="r" b="b"/>
            <a:pathLst>
              <a:path w="2566607" h="4114800">
                <a:moveTo>
                  <a:pt x="0" y="0"/>
                </a:moveTo>
                <a:lnTo>
                  <a:pt x="2566607" y="0"/>
                </a:lnTo>
                <a:lnTo>
                  <a:pt x="25666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4178872" y="8229600"/>
            <a:ext cx="4538382" cy="4114800"/>
          </a:xfrm>
          <a:custGeom>
            <a:avLst/>
            <a:gdLst/>
            <a:ahLst/>
            <a:cxnLst/>
            <a:rect l="l" t="t" r="r" b="b"/>
            <a:pathLst>
              <a:path w="4538382" h="4114800">
                <a:moveTo>
                  <a:pt x="0" y="0"/>
                </a:moveTo>
                <a:lnTo>
                  <a:pt x="4538383" y="0"/>
                </a:lnTo>
                <a:lnTo>
                  <a:pt x="45383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29192" y="1131572"/>
            <a:ext cx="5896667" cy="1717404"/>
          </a:xfrm>
          <a:custGeom>
            <a:avLst/>
            <a:gdLst/>
            <a:ahLst/>
            <a:cxnLst/>
            <a:rect l="l" t="t" r="r" b="b"/>
            <a:pathLst>
              <a:path w="5896667" h="1717404">
                <a:moveTo>
                  <a:pt x="0" y="0"/>
                </a:moveTo>
                <a:lnTo>
                  <a:pt x="5896668" y="0"/>
                </a:lnTo>
                <a:lnTo>
                  <a:pt x="5896668" y="1717405"/>
                </a:lnTo>
                <a:lnTo>
                  <a:pt x="0" y="17174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566984" y="2209350"/>
            <a:ext cx="7368704" cy="106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838"/>
              </a:lnSpc>
              <a:spcBef>
                <a:spcPct val="0"/>
              </a:spcBef>
            </a:pPr>
            <a:r>
              <a:rPr lang="en-US" sz="8428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CONCLUZIE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66903" y="4379791"/>
            <a:ext cx="16754193" cy="2635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Îmbinarea </a:t>
            </a:r>
            <a:r>
              <a:rPr lang="en-US" sz="5000">
                <a:solidFill>
                  <a:srgbClr val="FF3131"/>
                </a:solidFill>
                <a:latin typeface="Comic Relief"/>
                <a:ea typeface="Comic Relief"/>
                <a:cs typeface="Comic Relief"/>
                <a:sym typeface="Comic Relief"/>
              </a:rPr>
              <a:t>instrumentelor interactive</a:t>
            </a:r>
            <a:r>
              <a:rPr lang="en-US" sz="500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cu activitățile de </a:t>
            </a:r>
            <a:r>
              <a:rPr lang="en-US" sz="5000">
                <a:solidFill>
                  <a:srgbClr val="FF3131"/>
                </a:solidFill>
                <a:latin typeface="Comic Relief"/>
                <a:ea typeface="Comic Relief"/>
                <a:cs typeface="Comic Relief"/>
                <a:sym typeface="Comic Relief"/>
              </a:rPr>
              <a:t>club de lectură</a:t>
            </a:r>
            <a:r>
              <a:rPr lang="en-US" sz="500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le oferă copiilor șansa de a descoperi cititul ca pe o aventură, nu ca pe o obligație.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788617" y="6701660"/>
            <a:ext cx="5347636" cy="3836929"/>
          </a:xfrm>
          <a:custGeom>
            <a:avLst/>
            <a:gdLst/>
            <a:ahLst/>
            <a:cxnLst/>
            <a:rect l="l" t="t" r="r" b="b"/>
            <a:pathLst>
              <a:path w="5347636" h="3836929">
                <a:moveTo>
                  <a:pt x="0" y="0"/>
                </a:moveTo>
                <a:lnTo>
                  <a:pt x="5347636" y="0"/>
                </a:lnTo>
                <a:lnTo>
                  <a:pt x="5347636" y="3836929"/>
                </a:lnTo>
                <a:lnTo>
                  <a:pt x="0" y="38369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631177" y="3367054"/>
            <a:ext cx="14401078" cy="3041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38"/>
              </a:lnSpc>
              <a:spcBef>
                <a:spcPct val="0"/>
              </a:spcBef>
            </a:pPr>
            <a:r>
              <a:rPr lang="en-US" sz="8428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„Atunci când cititul devine o joacă, învățarea se transformă într-o pasiune!”</a:t>
            </a:r>
          </a:p>
        </p:txBody>
      </p:sp>
      <p:sp>
        <p:nvSpPr>
          <p:cNvPr id="5" name="Freeform 5"/>
          <p:cNvSpPr/>
          <p:nvPr/>
        </p:nvSpPr>
        <p:spPr>
          <a:xfrm rot="-1541413">
            <a:off x="15932853" y="1380285"/>
            <a:ext cx="2337775" cy="3535387"/>
          </a:xfrm>
          <a:custGeom>
            <a:avLst/>
            <a:gdLst/>
            <a:ahLst/>
            <a:cxnLst/>
            <a:rect l="l" t="t" r="r" b="b"/>
            <a:pathLst>
              <a:path w="2337775" h="3535387">
                <a:moveTo>
                  <a:pt x="0" y="0"/>
                </a:moveTo>
                <a:lnTo>
                  <a:pt x="2337775" y="0"/>
                </a:lnTo>
                <a:lnTo>
                  <a:pt x="2337775" y="3535387"/>
                </a:lnTo>
                <a:lnTo>
                  <a:pt x="0" y="35353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5450589" y="7110204"/>
            <a:ext cx="6762253" cy="741030"/>
          </a:xfrm>
          <a:custGeom>
            <a:avLst/>
            <a:gdLst/>
            <a:ahLst/>
            <a:cxnLst/>
            <a:rect l="l" t="t" r="r" b="b"/>
            <a:pathLst>
              <a:path w="6762253" h="741030">
                <a:moveTo>
                  <a:pt x="0" y="0"/>
                </a:moveTo>
                <a:lnTo>
                  <a:pt x="6762253" y="0"/>
                </a:lnTo>
                <a:lnTo>
                  <a:pt x="6762253" y="741030"/>
                </a:lnTo>
                <a:lnTo>
                  <a:pt x="0" y="7410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093742" y="8130860"/>
            <a:ext cx="2010611" cy="2467007"/>
          </a:xfrm>
          <a:custGeom>
            <a:avLst/>
            <a:gdLst/>
            <a:ahLst/>
            <a:cxnLst/>
            <a:rect l="l" t="t" r="r" b="b"/>
            <a:pathLst>
              <a:path w="2010611" h="2467007">
                <a:moveTo>
                  <a:pt x="0" y="0"/>
                </a:moveTo>
                <a:lnTo>
                  <a:pt x="2010611" y="0"/>
                </a:lnTo>
                <a:lnTo>
                  <a:pt x="2010611" y="2467008"/>
                </a:lnTo>
                <a:lnTo>
                  <a:pt x="0" y="24670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3394" y="680971"/>
            <a:ext cx="2010611" cy="2467007"/>
          </a:xfrm>
          <a:custGeom>
            <a:avLst/>
            <a:gdLst/>
            <a:ahLst/>
            <a:cxnLst/>
            <a:rect l="l" t="t" r="r" b="b"/>
            <a:pathLst>
              <a:path w="2010611" h="2467007">
                <a:moveTo>
                  <a:pt x="0" y="0"/>
                </a:moveTo>
                <a:lnTo>
                  <a:pt x="2010612" y="0"/>
                </a:lnTo>
                <a:lnTo>
                  <a:pt x="2010612" y="2467008"/>
                </a:lnTo>
                <a:lnTo>
                  <a:pt x="0" y="24670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 rot="-785895">
            <a:off x="52993" y="532277"/>
            <a:ext cx="3356446" cy="2219450"/>
          </a:xfrm>
          <a:custGeom>
            <a:avLst/>
            <a:gdLst/>
            <a:ahLst/>
            <a:cxnLst/>
            <a:rect l="l" t="t" r="r" b="b"/>
            <a:pathLst>
              <a:path w="3356446" h="2219450">
                <a:moveTo>
                  <a:pt x="0" y="0"/>
                </a:moveTo>
                <a:lnTo>
                  <a:pt x="3356446" y="0"/>
                </a:lnTo>
                <a:lnTo>
                  <a:pt x="3356446" y="2219450"/>
                </a:lnTo>
                <a:lnTo>
                  <a:pt x="0" y="22194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890673" y="480538"/>
            <a:ext cx="14368627" cy="1826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6"/>
              </a:lnSpc>
            </a:pPr>
            <a:r>
              <a:rPr lang="en-US" sz="6428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Cum poți face învățarea CITITULUI mai ușoară?</a:t>
            </a:r>
          </a:p>
        </p:txBody>
      </p:sp>
      <p:sp>
        <p:nvSpPr>
          <p:cNvPr id="5" name="Freeform 5"/>
          <p:cNvSpPr/>
          <p:nvPr/>
        </p:nvSpPr>
        <p:spPr>
          <a:xfrm rot="2700000">
            <a:off x="-2779205" y="9046074"/>
            <a:ext cx="6147003" cy="2481853"/>
          </a:xfrm>
          <a:custGeom>
            <a:avLst/>
            <a:gdLst/>
            <a:ahLst/>
            <a:cxnLst/>
            <a:rect l="l" t="t" r="r" b="b"/>
            <a:pathLst>
              <a:path w="6147003" h="2481853">
                <a:moveTo>
                  <a:pt x="0" y="0"/>
                </a:moveTo>
                <a:lnTo>
                  <a:pt x="6147003" y="0"/>
                </a:lnTo>
                <a:lnTo>
                  <a:pt x="6147003" y="2481852"/>
                </a:lnTo>
                <a:lnTo>
                  <a:pt x="0" y="24818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14071" y="3036502"/>
            <a:ext cx="16964404" cy="8047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301"/>
              </a:lnSpc>
            </a:pPr>
            <a:r>
              <a:rPr lang="en-US" sz="4501">
                <a:solidFill>
                  <a:srgbClr val="FF3131"/>
                </a:solidFill>
                <a:latin typeface="Comic Relief"/>
                <a:ea typeface="Comic Relief"/>
                <a:cs typeface="Comic Relief"/>
                <a:sym typeface="Comic Relief"/>
              </a:rPr>
              <a:t>SILABISITORUL</a:t>
            </a:r>
            <a:r>
              <a:rPr lang="en-US" sz="45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- un instrument eficient pentru însușirea cititului</a:t>
            </a:r>
          </a:p>
          <a:p>
            <a:pPr algn="just">
              <a:lnSpc>
                <a:spcPts val="6441"/>
              </a:lnSpc>
            </a:pPr>
            <a:endParaRPr lang="en-US" sz="4501">
              <a:solidFill>
                <a:srgbClr val="034093"/>
              </a:solidFill>
              <a:latin typeface="Comic Relief"/>
              <a:ea typeface="Comic Relief"/>
              <a:cs typeface="Comic Relief"/>
              <a:sym typeface="Comic Relief"/>
            </a:endParaRPr>
          </a:p>
          <a:p>
            <a:pPr marL="993400" lvl="1" indent="-496700" algn="just">
              <a:lnSpc>
                <a:spcPts val="6441"/>
              </a:lnSpc>
              <a:buFont typeface="Arial"/>
              <a:buChar char="•"/>
            </a:pPr>
            <a:r>
              <a:rPr lang="en-US" sz="46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Este un material didactic simplu, dar extrem de util în procesul de învățare a cititului la clasa pregătitoare și clasa I. Acest instrument este conceput pentru a consolida formarea silabelor prin combinarea consoanelor cu vocalele, oferindu-le elevilor un suport vizual clar și organizat.</a:t>
            </a:r>
          </a:p>
          <a:p>
            <a:pPr algn="just">
              <a:lnSpc>
                <a:spcPts val="6441"/>
              </a:lnSpc>
              <a:spcBef>
                <a:spcPct val="0"/>
              </a:spcBef>
            </a:pPr>
            <a:endParaRPr lang="en-US" sz="4601">
              <a:solidFill>
                <a:srgbClr val="034093"/>
              </a:solidFill>
              <a:latin typeface="Comic Relief"/>
              <a:ea typeface="Comic Relief"/>
              <a:cs typeface="Comic Relief"/>
              <a:sym typeface="Comic Relief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659175" y="2261300"/>
            <a:ext cx="8791979" cy="543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32"/>
              </a:lnSpc>
              <a:spcBef>
                <a:spcPct val="0"/>
              </a:spcBef>
            </a:pPr>
            <a:r>
              <a:rPr lang="en-US" sz="3166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instrumente de învățare la CLR</a:t>
            </a:r>
          </a:p>
        </p:txBody>
      </p:sp>
      <p:sp>
        <p:nvSpPr>
          <p:cNvPr id="8" name="Freeform 8"/>
          <p:cNvSpPr/>
          <p:nvPr/>
        </p:nvSpPr>
        <p:spPr>
          <a:xfrm rot="-269925">
            <a:off x="12516940" y="2433655"/>
            <a:ext cx="911387" cy="265441"/>
          </a:xfrm>
          <a:custGeom>
            <a:avLst/>
            <a:gdLst/>
            <a:ahLst/>
            <a:cxnLst/>
            <a:rect l="l" t="t" r="r" b="b"/>
            <a:pathLst>
              <a:path w="911387" h="265441">
                <a:moveTo>
                  <a:pt x="0" y="0"/>
                </a:moveTo>
                <a:lnTo>
                  <a:pt x="911386" y="0"/>
                </a:lnTo>
                <a:lnTo>
                  <a:pt x="911386" y="265441"/>
                </a:lnTo>
                <a:lnTo>
                  <a:pt x="0" y="2654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69925">
            <a:off x="5567264" y="2433655"/>
            <a:ext cx="911387" cy="265441"/>
          </a:xfrm>
          <a:custGeom>
            <a:avLst/>
            <a:gdLst/>
            <a:ahLst/>
            <a:cxnLst/>
            <a:rect l="l" t="t" r="r" b="b"/>
            <a:pathLst>
              <a:path w="911387" h="265441">
                <a:moveTo>
                  <a:pt x="0" y="0"/>
                </a:moveTo>
                <a:lnTo>
                  <a:pt x="911386" y="0"/>
                </a:lnTo>
                <a:lnTo>
                  <a:pt x="911386" y="265441"/>
                </a:lnTo>
                <a:lnTo>
                  <a:pt x="0" y="2654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 rot="-9802853">
            <a:off x="1419525" y="1041187"/>
            <a:ext cx="4657419" cy="1686372"/>
          </a:xfrm>
          <a:custGeom>
            <a:avLst/>
            <a:gdLst/>
            <a:ahLst/>
            <a:cxnLst/>
            <a:rect l="l" t="t" r="r" b="b"/>
            <a:pathLst>
              <a:path w="4657419" h="1686372">
                <a:moveTo>
                  <a:pt x="0" y="0"/>
                </a:moveTo>
                <a:lnTo>
                  <a:pt x="4657418" y="0"/>
                </a:lnTo>
                <a:lnTo>
                  <a:pt x="4657418" y="1686372"/>
                </a:lnTo>
                <a:lnTo>
                  <a:pt x="0" y="16863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3480" t="-342323" r="-3073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1479323"/>
            <a:ext cx="2903729" cy="1920091"/>
          </a:xfrm>
          <a:custGeom>
            <a:avLst/>
            <a:gdLst/>
            <a:ahLst/>
            <a:cxnLst/>
            <a:rect l="l" t="t" r="r" b="b"/>
            <a:pathLst>
              <a:path w="2903729" h="1920091">
                <a:moveTo>
                  <a:pt x="0" y="0"/>
                </a:moveTo>
                <a:lnTo>
                  <a:pt x="2903729" y="0"/>
                </a:lnTo>
                <a:lnTo>
                  <a:pt x="2903729" y="1920091"/>
                </a:lnTo>
                <a:lnTo>
                  <a:pt x="0" y="19200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729909" y="654937"/>
            <a:ext cx="13121408" cy="1839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1"/>
              </a:lnSpc>
            </a:pPr>
            <a:r>
              <a:rPr lang="en-US" sz="7528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Cum poți face învățarea CITITUlui mai ușoară?</a:t>
            </a:r>
          </a:p>
        </p:txBody>
      </p:sp>
      <p:sp>
        <p:nvSpPr>
          <p:cNvPr id="6" name="Freeform 6"/>
          <p:cNvSpPr/>
          <p:nvPr/>
        </p:nvSpPr>
        <p:spPr>
          <a:xfrm rot="2700000">
            <a:off x="-4169932" y="8017374"/>
            <a:ext cx="6147003" cy="2481853"/>
          </a:xfrm>
          <a:custGeom>
            <a:avLst/>
            <a:gdLst/>
            <a:ahLst/>
            <a:cxnLst/>
            <a:rect l="l" t="t" r="r" b="b"/>
            <a:pathLst>
              <a:path w="6147003" h="2481853">
                <a:moveTo>
                  <a:pt x="0" y="0"/>
                </a:moveTo>
                <a:lnTo>
                  <a:pt x="6147003" y="0"/>
                </a:lnTo>
                <a:lnTo>
                  <a:pt x="6147003" y="2481852"/>
                </a:lnTo>
                <a:lnTo>
                  <a:pt x="0" y="24818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69925">
            <a:off x="6632696" y="3266693"/>
            <a:ext cx="911387" cy="265441"/>
          </a:xfrm>
          <a:custGeom>
            <a:avLst/>
            <a:gdLst/>
            <a:ahLst/>
            <a:cxnLst/>
            <a:rect l="l" t="t" r="r" b="b"/>
            <a:pathLst>
              <a:path w="911387" h="265441">
                <a:moveTo>
                  <a:pt x="0" y="0"/>
                </a:moveTo>
                <a:lnTo>
                  <a:pt x="911386" y="0"/>
                </a:lnTo>
                <a:lnTo>
                  <a:pt x="911386" y="265442"/>
                </a:lnTo>
                <a:lnTo>
                  <a:pt x="0" y="2654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586793" y="3567469"/>
            <a:ext cx="4184406" cy="6733845"/>
          </a:xfrm>
          <a:custGeom>
            <a:avLst/>
            <a:gdLst/>
            <a:ahLst/>
            <a:cxnLst/>
            <a:rect l="l" t="t" r="r" b="b"/>
            <a:pathLst>
              <a:path w="4184406" h="6733845">
                <a:moveTo>
                  <a:pt x="0" y="0"/>
                </a:moveTo>
                <a:lnTo>
                  <a:pt x="4184406" y="0"/>
                </a:lnTo>
                <a:lnTo>
                  <a:pt x="4184406" y="6733845"/>
                </a:lnTo>
                <a:lnTo>
                  <a:pt x="0" y="673384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1778" t="-381" r="-12480" b="-2570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07501" y="3842390"/>
            <a:ext cx="12954741" cy="7255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441"/>
              </a:lnSpc>
            </a:pPr>
            <a:r>
              <a:rPr lang="en-US" sz="46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    Cum arată </a:t>
            </a:r>
            <a:r>
              <a:rPr lang="en-US" sz="4601">
                <a:solidFill>
                  <a:srgbClr val="FF3131"/>
                </a:solidFill>
                <a:latin typeface="Comic Relief"/>
                <a:ea typeface="Comic Relief"/>
                <a:cs typeface="Comic Relief"/>
                <a:sym typeface="Comic Relief"/>
              </a:rPr>
              <a:t>SILABISITORUL</a:t>
            </a:r>
            <a:r>
              <a:rPr lang="en-US" sz="46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?</a:t>
            </a:r>
          </a:p>
          <a:p>
            <a:pPr marL="993400" lvl="1" indent="-496700" algn="just">
              <a:lnSpc>
                <a:spcPts val="6441"/>
              </a:lnSpc>
              <a:buFont typeface="Arial"/>
              <a:buChar char="•"/>
            </a:pPr>
            <a:r>
              <a:rPr lang="en-US" sz="46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Pe rândul de sus sunt așezate toate vocalele: a, e, i, o, u, ă, â, î.</a:t>
            </a:r>
          </a:p>
          <a:p>
            <a:pPr marL="993400" lvl="1" indent="-496700" algn="just">
              <a:lnSpc>
                <a:spcPts val="6441"/>
              </a:lnSpc>
              <a:buFont typeface="Arial"/>
              <a:buChar char="•"/>
            </a:pPr>
            <a:r>
              <a:rPr lang="en-US" sz="46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Pe coloana din stânga sunt plasate consoanele, de la b, c, d... până la z.</a:t>
            </a:r>
          </a:p>
          <a:p>
            <a:pPr marL="993400" lvl="1" indent="-496700" algn="just">
              <a:lnSpc>
                <a:spcPts val="6441"/>
              </a:lnSpc>
              <a:buFont typeface="Arial"/>
              <a:buChar char="•"/>
            </a:pPr>
            <a:r>
              <a:rPr lang="en-US" sz="46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La intersecția dintre o consoană și o vocală se formează silaba corespunzătoare (exemplu: m + a = ma, m + o = mo etc.).</a:t>
            </a:r>
          </a:p>
          <a:p>
            <a:pPr marL="993400" lvl="1" indent="-496700" algn="just">
              <a:lnSpc>
                <a:spcPts val="6441"/>
              </a:lnSpc>
              <a:spcBef>
                <a:spcPct val="0"/>
              </a:spcBef>
              <a:buFont typeface="Arial"/>
              <a:buChar char="•"/>
            </a:pPr>
            <a:endParaRPr lang="en-US" sz="4601">
              <a:solidFill>
                <a:srgbClr val="034093"/>
              </a:solidFill>
              <a:latin typeface="Comic Relief"/>
              <a:ea typeface="Comic Relief"/>
              <a:cs typeface="Comic Relief"/>
              <a:sym typeface="Comic Relief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738159" y="3023993"/>
            <a:ext cx="8791979" cy="543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32"/>
              </a:lnSpc>
              <a:spcBef>
                <a:spcPct val="0"/>
              </a:spcBef>
            </a:pPr>
            <a:r>
              <a:rPr lang="en-US" sz="3166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instrumente de învățare la CLR</a:t>
            </a:r>
          </a:p>
        </p:txBody>
      </p:sp>
      <p:sp>
        <p:nvSpPr>
          <p:cNvPr id="11" name="Freeform 11"/>
          <p:cNvSpPr/>
          <p:nvPr/>
        </p:nvSpPr>
        <p:spPr>
          <a:xfrm rot="-269925">
            <a:off x="13595799" y="3098638"/>
            <a:ext cx="911387" cy="265441"/>
          </a:xfrm>
          <a:custGeom>
            <a:avLst/>
            <a:gdLst/>
            <a:ahLst/>
            <a:cxnLst/>
            <a:rect l="l" t="t" r="r" b="b"/>
            <a:pathLst>
              <a:path w="911387" h="265441">
                <a:moveTo>
                  <a:pt x="0" y="0"/>
                </a:moveTo>
                <a:lnTo>
                  <a:pt x="911387" y="0"/>
                </a:lnTo>
                <a:lnTo>
                  <a:pt x="911387" y="265442"/>
                </a:lnTo>
                <a:lnTo>
                  <a:pt x="0" y="2654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75595" y="3574369"/>
            <a:ext cx="2010611" cy="2467007"/>
          </a:xfrm>
          <a:custGeom>
            <a:avLst/>
            <a:gdLst/>
            <a:ahLst/>
            <a:cxnLst/>
            <a:rect l="l" t="t" r="r" b="b"/>
            <a:pathLst>
              <a:path w="2010611" h="2467007">
                <a:moveTo>
                  <a:pt x="0" y="0"/>
                </a:moveTo>
                <a:lnTo>
                  <a:pt x="2010611" y="0"/>
                </a:lnTo>
                <a:lnTo>
                  <a:pt x="2010611" y="2467007"/>
                </a:lnTo>
                <a:lnTo>
                  <a:pt x="0" y="24670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589771" y="5945896"/>
            <a:ext cx="6585995" cy="4499058"/>
          </a:xfrm>
          <a:custGeom>
            <a:avLst/>
            <a:gdLst/>
            <a:ahLst/>
            <a:cxnLst/>
            <a:rect l="l" t="t" r="r" b="b"/>
            <a:pathLst>
              <a:path w="6585995" h="4499058">
                <a:moveTo>
                  <a:pt x="0" y="0"/>
                </a:moveTo>
                <a:lnTo>
                  <a:pt x="6585995" y="0"/>
                </a:lnTo>
                <a:lnTo>
                  <a:pt x="6585995" y="4499058"/>
                </a:lnTo>
                <a:lnTo>
                  <a:pt x="0" y="44990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875576" y="0"/>
            <a:ext cx="2010611" cy="2467007"/>
          </a:xfrm>
          <a:custGeom>
            <a:avLst/>
            <a:gdLst/>
            <a:ahLst/>
            <a:cxnLst/>
            <a:rect l="l" t="t" r="r" b="b"/>
            <a:pathLst>
              <a:path w="2010611" h="2467007">
                <a:moveTo>
                  <a:pt x="0" y="0"/>
                </a:moveTo>
                <a:lnTo>
                  <a:pt x="2010611" y="0"/>
                </a:lnTo>
                <a:lnTo>
                  <a:pt x="2010611" y="2467007"/>
                </a:lnTo>
                <a:lnTo>
                  <a:pt x="0" y="24670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22436" y="219075"/>
            <a:ext cx="15983854" cy="1060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38"/>
              </a:lnSpc>
              <a:spcBef>
                <a:spcPct val="0"/>
              </a:spcBef>
            </a:pPr>
            <a:r>
              <a:rPr lang="en-US" sz="8428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DE CE ESTE UTIL </a:t>
            </a:r>
            <a:r>
              <a:rPr lang="en-US" sz="8428">
                <a:solidFill>
                  <a:srgbClr val="FF3131"/>
                </a:solidFill>
                <a:latin typeface="Children One"/>
                <a:ea typeface="Children One"/>
                <a:cs typeface="Children One"/>
                <a:sym typeface="Children One"/>
              </a:rPr>
              <a:t>SILABISITORUL</a:t>
            </a:r>
            <a:r>
              <a:rPr lang="en-US" sz="8428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335428" y="1709226"/>
            <a:ext cx="12545454" cy="1807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01"/>
              </a:lnSpc>
            </a:pPr>
            <a:r>
              <a:rPr lang="en-US" sz="40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Întărește conștientizarea fonologică, punând accent pe silabe, fundamentul citirii corecte.</a:t>
            </a:r>
          </a:p>
          <a:p>
            <a:pPr algn="just">
              <a:lnSpc>
                <a:spcPts val="3081"/>
              </a:lnSpc>
              <a:spcBef>
                <a:spcPct val="0"/>
              </a:spcBef>
            </a:pPr>
            <a:endParaRPr lang="en-US" sz="4001">
              <a:solidFill>
                <a:srgbClr val="034093"/>
              </a:solidFill>
              <a:latin typeface="Comic Relief"/>
              <a:ea typeface="Comic Relief"/>
              <a:cs typeface="Comic Relief"/>
              <a:sym typeface="Comic Relief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335428" y="3430723"/>
            <a:ext cx="12545454" cy="2098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01"/>
              </a:lnSpc>
            </a:pPr>
            <a:r>
              <a:rPr lang="en-US" sz="40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Oferă un suport vizual fix, care ajută elevii să facă rapid asocieri între sunete și litere.</a:t>
            </a:r>
          </a:p>
          <a:p>
            <a:pPr algn="just">
              <a:lnSpc>
                <a:spcPts val="5601"/>
              </a:lnSpc>
              <a:spcBef>
                <a:spcPct val="0"/>
              </a:spcBef>
            </a:pPr>
            <a:endParaRPr lang="en-US" sz="4001">
              <a:solidFill>
                <a:srgbClr val="034093"/>
              </a:solidFill>
              <a:latin typeface="Comic Relief"/>
              <a:ea typeface="Comic Relief"/>
              <a:cs typeface="Comic Relief"/>
              <a:sym typeface="Comic Relief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3155120" y="3516448"/>
            <a:ext cx="911394" cy="1113153"/>
          </a:xfrm>
          <a:custGeom>
            <a:avLst/>
            <a:gdLst/>
            <a:ahLst/>
            <a:cxnLst/>
            <a:rect l="l" t="t" r="r" b="b"/>
            <a:pathLst>
              <a:path w="911394" h="1113153">
                <a:moveTo>
                  <a:pt x="0" y="0"/>
                </a:moveTo>
                <a:lnTo>
                  <a:pt x="911394" y="0"/>
                </a:lnTo>
                <a:lnTo>
                  <a:pt x="911394" y="1113153"/>
                </a:lnTo>
                <a:lnTo>
                  <a:pt x="0" y="11131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596116" y="7451078"/>
            <a:ext cx="11290071" cy="1807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01"/>
              </a:lnSpc>
            </a:pPr>
            <a:r>
              <a:rPr lang="en-US" sz="40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Este inspirat din metode internaționale (de ex. fișele de lucru utilizate în limba spaniolă).</a:t>
            </a:r>
          </a:p>
          <a:p>
            <a:pPr algn="just">
              <a:lnSpc>
                <a:spcPts val="3081"/>
              </a:lnSpc>
              <a:spcBef>
                <a:spcPct val="0"/>
              </a:spcBef>
            </a:pPr>
            <a:endParaRPr lang="en-US" sz="4001">
              <a:solidFill>
                <a:srgbClr val="034093"/>
              </a:solidFill>
              <a:latin typeface="Comic Relief"/>
              <a:ea typeface="Comic Relief"/>
              <a:cs typeface="Comic Relief"/>
              <a:sym typeface="Comic Relief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886664" y="5057775"/>
            <a:ext cx="12401336" cy="2803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01"/>
              </a:lnSpc>
            </a:pPr>
            <a:r>
              <a:rPr lang="en-US" sz="40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Facilitează învățarea progresivă, începând cu silabele simple și avansând treptat spre cuvinte și propoziții.</a:t>
            </a:r>
          </a:p>
          <a:p>
            <a:pPr algn="just">
              <a:lnSpc>
                <a:spcPts val="5601"/>
              </a:lnSpc>
              <a:spcBef>
                <a:spcPct val="0"/>
              </a:spcBef>
            </a:pPr>
            <a:endParaRPr lang="en-US" sz="4001">
              <a:solidFill>
                <a:srgbClr val="034093"/>
              </a:solidFill>
              <a:latin typeface="Comic Relief"/>
              <a:ea typeface="Comic Relief"/>
              <a:cs typeface="Comic Relief"/>
              <a:sym typeface="Comic Relief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4629133" y="5389320"/>
            <a:ext cx="911394" cy="1113153"/>
          </a:xfrm>
          <a:custGeom>
            <a:avLst/>
            <a:gdLst/>
            <a:ahLst/>
            <a:cxnLst/>
            <a:rect l="l" t="t" r="r" b="b"/>
            <a:pathLst>
              <a:path w="911394" h="1113153">
                <a:moveTo>
                  <a:pt x="0" y="0"/>
                </a:moveTo>
                <a:lnTo>
                  <a:pt x="911394" y="0"/>
                </a:lnTo>
                <a:lnTo>
                  <a:pt x="911394" y="1113153"/>
                </a:lnTo>
                <a:lnTo>
                  <a:pt x="0" y="11131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540527" y="7840975"/>
            <a:ext cx="911394" cy="1113153"/>
          </a:xfrm>
          <a:custGeom>
            <a:avLst/>
            <a:gdLst/>
            <a:ahLst/>
            <a:cxnLst/>
            <a:rect l="l" t="t" r="r" b="b"/>
            <a:pathLst>
              <a:path w="911394" h="1113153">
                <a:moveTo>
                  <a:pt x="0" y="0"/>
                </a:moveTo>
                <a:lnTo>
                  <a:pt x="911394" y="0"/>
                </a:lnTo>
                <a:lnTo>
                  <a:pt x="911394" y="1113153"/>
                </a:lnTo>
                <a:lnTo>
                  <a:pt x="0" y="11131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155120" y="1542546"/>
            <a:ext cx="911394" cy="1113153"/>
          </a:xfrm>
          <a:custGeom>
            <a:avLst/>
            <a:gdLst/>
            <a:ahLst/>
            <a:cxnLst/>
            <a:rect l="l" t="t" r="r" b="b"/>
            <a:pathLst>
              <a:path w="911394" h="1113153">
                <a:moveTo>
                  <a:pt x="0" y="0"/>
                </a:moveTo>
                <a:lnTo>
                  <a:pt x="911394" y="0"/>
                </a:lnTo>
                <a:lnTo>
                  <a:pt x="911394" y="1113153"/>
                </a:lnTo>
                <a:lnTo>
                  <a:pt x="0" y="11131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33179" y="739937"/>
            <a:ext cx="3168439" cy="1211928"/>
          </a:xfrm>
          <a:custGeom>
            <a:avLst/>
            <a:gdLst/>
            <a:ahLst/>
            <a:cxnLst/>
            <a:rect l="l" t="t" r="r" b="b"/>
            <a:pathLst>
              <a:path w="3168439" h="1211928">
                <a:moveTo>
                  <a:pt x="0" y="0"/>
                </a:moveTo>
                <a:lnTo>
                  <a:pt x="3168438" y="0"/>
                </a:lnTo>
                <a:lnTo>
                  <a:pt x="3168438" y="1211927"/>
                </a:lnTo>
                <a:lnTo>
                  <a:pt x="0" y="12119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13701081" y="8270836"/>
            <a:ext cx="3168439" cy="1211928"/>
          </a:xfrm>
          <a:custGeom>
            <a:avLst/>
            <a:gdLst/>
            <a:ahLst/>
            <a:cxnLst/>
            <a:rect l="l" t="t" r="r" b="b"/>
            <a:pathLst>
              <a:path w="3168439" h="1211928">
                <a:moveTo>
                  <a:pt x="0" y="0"/>
                </a:moveTo>
                <a:lnTo>
                  <a:pt x="3168438" y="0"/>
                </a:lnTo>
                <a:lnTo>
                  <a:pt x="3168438" y="1211928"/>
                </a:lnTo>
                <a:lnTo>
                  <a:pt x="0" y="12119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926476" y="7963016"/>
            <a:ext cx="6022293" cy="3434908"/>
          </a:xfrm>
          <a:custGeom>
            <a:avLst/>
            <a:gdLst/>
            <a:ahLst/>
            <a:cxnLst/>
            <a:rect l="l" t="t" r="r" b="b"/>
            <a:pathLst>
              <a:path w="6022293" h="3434908">
                <a:moveTo>
                  <a:pt x="0" y="0"/>
                </a:moveTo>
                <a:lnTo>
                  <a:pt x="6022293" y="0"/>
                </a:lnTo>
                <a:lnTo>
                  <a:pt x="6022293" y="3434908"/>
                </a:lnTo>
                <a:lnTo>
                  <a:pt x="0" y="34349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5136"/>
            </a:stretch>
          </a:blipFill>
        </p:spPr>
      </p:sp>
      <p:sp>
        <p:nvSpPr>
          <p:cNvPr id="6" name="Freeform 6"/>
          <p:cNvSpPr/>
          <p:nvPr/>
        </p:nvSpPr>
        <p:spPr>
          <a:xfrm rot="577739">
            <a:off x="14320512" y="637651"/>
            <a:ext cx="3509985" cy="2299040"/>
          </a:xfrm>
          <a:custGeom>
            <a:avLst/>
            <a:gdLst/>
            <a:ahLst/>
            <a:cxnLst/>
            <a:rect l="l" t="t" r="r" b="b"/>
            <a:pathLst>
              <a:path w="3509985" h="2299040">
                <a:moveTo>
                  <a:pt x="0" y="0"/>
                </a:moveTo>
                <a:lnTo>
                  <a:pt x="3509985" y="0"/>
                </a:lnTo>
                <a:lnTo>
                  <a:pt x="3509985" y="2299040"/>
                </a:lnTo>
                <a:lnTo>
                  <a:pt x="0" y="22990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TextBox 7"/>
          <p:cNvSpPr txBox="1"/>
          <p:nvPr/>
        </p:nvSpPr>
        <p:spPr>
          <a:xfrm>
            <a:off x="1028700" y="2849325"/>
            <a:ext cx="16969349" cy="5840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41"/>
              </a:lnSpc>
            </a:pPr>
            <a:r>
              <a:rPr lang="en-US" sz="40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Exerciții de recunoaștere a silabelor – elevii indică și citesc silabele formate;</a:t>
            </a:r>
          </a:p>
          <a:p>
            <a:pPr algn="just">
              <a:lnSpc>
                <a:spcPts val="5841"/>
              </a:lnSpc>
            </a:pPr>
            <a:r>
              <a:rPr lang="en-US" sz="40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Jocuri de construire a cuvintelor – alegerea unor silabe și combinarea lor în cuvinte;</a:t>
            </a:r>
          </a:p>
          <a:p>
            <a:pPr algn="just">
              <a:lnSpc>
                <a:spcPts val="5841"/>
              </a:lnSpc>
            </a:pPr>
            <a:r>
              <a:rPr lang="en-US" sz="40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Concursuri de viteză – cine găsește și citește mai repede silaba cerută;</a:t>
            </a:r>
          </a:p>
          <a:p>
            <a:pPr algn="just">
              <a:lnSpc>
                <a:spcPts val="5841"/>
              </a:lnSpc>
            </a:pPr>
            <a:r>
              <a:rPr lang="en-US" sz="40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Fișe de lucru complementare – elevii completează spațiile goale în cuvinte folosind silabele din Silabisitor.</a:t>
            </a:r>
          </a:p>
          <a:p>
            <a:pPr algn="just">
              <a:lnSpc>
                <a:spcPts val="5841"/>
              </a:lnSpc>
            </a:pPr>
            <a:endParaRPr lang="en-US" sz="4001">
              <a:solidFill>
                <a:srgbClr val="034093"/>
              </a:solidFill>
              <a:latin typeface="Comic Relief"/>
              <a:ea typeface="Comic Relief"/>
              <a:cs typeface="Comic Relief"/>
              <a:sym typeface="Comic Relief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001617" y="959012"/>
            <a:ext cx="10742667" cy="106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38"/>
              </a:lnSpc>
              <a:spcBef>
                <a:spcPct val="0"/>
              </a:spcBef>
            </a:pPr>
            <a:r>
              <a:rPr lang="en-US" sz="8428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CUM POATE FI UTILIZAT?</a:t>
            </a:r>
          </a:p>
        </p:txBody>
      </p:sp>
      <p:sp>
        <p:nvSpPr>
          <p:cNvPr id="9" name="Freeform 9"/>
          <p:cNvSpPr/>
          <p:nvPr/>
        </p:nvSpPr>
        <p:spPr>
          <a:xfrm rot="2031449">
            <a:off x="562250" y="2842807"/>
            <a:ext cx="349638" cy="713548"/>
          </a:xfrm>
          <a:custGeom>
            <a:avLst/>
            <a:gdLst/>
            <a:ahLst/>
            <a:cxnLst/>
            <a:rect l="l" t="t" r="r" b="b"/>
            <a:pathLst>
              <a:path w="349638" h="713548">
                <a:moveTo>
                  <a:pt x="0" y="0"/>
                </a:moveTo>
                <a:lnTo>
                  <a:pt x="349639" y="0"/>
                </a:lnTo>
                <a:lnTo>
                  <a:pt x="349639" y="713548"/>
                </a:lnTo>
                <a:lnTo>
                  <a:pt x="0" y="7135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031449">
            <a:off x="562250" y="4393055"/>
            <a:ext cx="349638" cy="713548"/>
          </a:xfrm>
          <a:custGeom>
            <a:avLst/>
            <a:gdLst/>
            <a:ahLst/>
            <a:cxnLst/>
            <a:rect l="l" t="t" r="r" b="b"/>
            <a:pathLst>
              <a:path w="349638" h="713548">
                <a:moveTo>
                  <a:pt x="0" y="0"/>
                </a:moveTo>
                <a:lnTo>
                  <a:pt x="349639" y="0"/>
                </a:lnTo>
                <a:lnTo>
                  <a:pt x="349639" y="713548"/>
                </a:lnTo>
                <a:lnTo>
                  <a:pt x="0" y="7135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2031449">
            <a:off x="509937" y="5858725"/>
            <a:ext cx="349638" cy="713548"/>
          </a:xfrm>
          <a:custGeom>
            <a:avLst/>
            <a:gdLst/>
            <a:ahLst/>
            <a:cxnLst/>
            <a:rect l="l" t="t" r="r" b="b"/>
            <a:pathLst>
              <a:path w="349638" h="713548">
                <a:moveTo>
                  <a:pt x="0" y="0"/>
                </a:moveTo>
                <a:lnTo>
                  <a:pt x="349639" y="0"/>
                </a:lnTo>
                <a:lnTo>
                  <a:pt x="349639" y="713548"/>
                </a:lnTo>
                <a:lnTo>
                  <a:pt x="0" y="7135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031449">
            <a:off x="562250" y="6803029"/>
            <a:ext cx="349638" cy="713548"/>
          </a:xfrm>
          <a:custGeom>
            <a:avLst/>
            <a:gdLst/>
            <a:ahLst/>
            <a:cxnLst/>
            <a:rect l="l" t="t" r="r" b="b"/>
            <a:pathLst>
              <a:path w="349638" h="713548">
                <a:moveTo>
                  <a:pt x="0" y="0"/>
                </a:moveTo>
                <a:lnTo>
                  <a:pt x="349639" y="0"/>
                </a:lnTo>
                <a:lnTo>
                  <a:pt x="349639" y="713547"/>
                </a:lnTo>
                <a:lnTo>
                  <a:pt x="0" y="7135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53229" y="6476204"/>
            <a:ext cx="5686865" cy="4115869"/>
          </a:xfrm>
          <a:custGeom>
            <a:avLst/>
            <a:gdLst/>
            <a:ahLst/>
            <a:cxnLst/>
            <a:rect l="l" t="t" r="r" b="b"/>
            <a:pathLst>
              <a:path w="5686865" h="4115869">
                <a:moveTo>
                  <a:pt x="0" y="0"/>
                </a:moveTo>
                <a:lnTo>
                  <a:pt x="5686865" y="0"/>
                </a:lnTo>
                <a:lnTo>
                  <a:pt x="5686865" y="4115869"/>
                </a:lnTo>
                <a:lnTo>
                  <a:pt x="0" y="41158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01652" flipH="1">
            <a:off x="15157163" y="7292498"/>
            <a:ext cx="2166662" cy="2483281"/>
          </a:xfrm>
          <a:custGeom>
            <a:avLst/>
            <a:gdLst/>
            <a:ahLst/>
            <a:cxnLst/>
            <a:rect l="l" t="t" r="r" b="b"/>
            <a:pathLst>
              <a:path w="2166662" h="2483281">
                <a:moveTo>
                  <a:pt x="2166663" y="0"/>
                </a:moveTo>
                <a:lnTo>
                  <a:pt x="0" y="0"/>
                </a:lnTo>
                <a:lnTo>
                  <a:pt x="0" y="2483281"/>
                </a:lnTo>
                <a:lnTo>
                  <a:pt x="2166663" y="2483281"/>
                </a:lnTo>
                <a:lnTo>
                  <a:pt x="216666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775615" y="568603"/>
            <a:ext cx="2291763" cy="1850598"/>
          </a:xfrm>
          <a:custGeom>
            <a:avLst/>
            <a:gdLst/>
            <a:ahLst/>
            <a:cxnLst/>
            <a:rect l="l" t="t" r="r" b="b"/>
            <a:pathLst>
              <a:path w="2291763" h="1850598">
                <a:moveTo>
                  <a:pt x="0" y="0"/>
                </a:moveTo>
                <a:lnTo>
                  <a:pt x="2291763" y="0"/>
                </a:lnTo>
                <a:lnTo>
                  <a:pt x="2291763" y="1850598"/>
                </a:lnTo>
                <a:lnTo>
                  <a:pt x="0" y="18505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741203" y="787678"/>
            <a:ext cx="8177453" cy="1060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838"/>
              </a:lnSpc>
              <a:spcBef>
                <a:spcPct val="0"/>
              </a:spcBef>
            </a:pPr>
            <a:r>
              <a:rPr lang="en-US" sz="8428">
                <a:solidFill>
                  <a:srgbClr val="FF3131"/>
                </a:solidFill>
                <a:latin typeface="Children One"/>
                <a:ea typeface="Children One"/>
                <a:cs typeface="Children One"/>
                <a:sym typeface="Children One"/>
              </a:rPr>
              <a:t>copacul Silabelor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40928" y="2663557"/>
            <a:ext cx="16606143" cy="3474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968"/>
              </a:lnSpc>
              <a:spcBef>
                <a:spcPct val="0"/>
              </a:spcBef>
            </a:pPr>
            <a:r>
              <a:rPr lang="en-US" sz="4977">
                <a:solidFill>
                  <a:srgbClr val="FF3131"/>
                </a:solidFill>
                <a:latin typeface="Comic Relief"/>
                <a:ea typeface="Comic Relief"/>
                <a:cs typeface="Comic Relief"/>
                <a:sym typeface="Comic Relief"/>
              </a:rPr>
              <a:t>COPACUL SILABELOR</a:t>
            </a:r>
            <a:r>
              <a:rPr lang="en-US" sz="4977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 este un instrument creat special pentru elevii de la clasa pregătitoare și clasa I, inspirat din metoda Montessori, pentru a-i ajuta să învețe citirea într-un mod intuitiv și jucăuș.</a:t>
            </a:r>
          </a:p>
        </p:txBody>
      </p:sp>
      <p:sp>
        <p:nvSpPr>
          <p:cNvPr id="8" name="Freeform 8"/>
          <p:cNvSpPr/>
          <p:nvPr/>
        </p:nvSpPr>
        <p:spPr>
          <a:xfrm>
            <a:off x="429530" y="8436402"/>
            <a:ext cx="2291763" cy="1850598"/>
          </a:xfrm>
          <a:custGeom>
            <a:avLst/>
            <a:gdLst/>
            <a:ahLst/>
            <a:cxnLst/>
            <a:rect l="l" t="t" r="r" b="b"/>
            <a:pathLst>
              <a:path w="2291763" h="1850598">
                <a:moveTo>
                  <a:pt x="0" y="0"/>
                </a:moveTo>
                <a:lnTo>
                  <a:pt x="2291763" y="0"/>
                </a:lnTo>
                <a:lnTo>
                  <a:pt x="2291763" y="1850598"/>
                </a:lnTo>
                <a:lnTo>
                  <a:pt x="0" y="18505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 rot="619289">
            <a:off x="13853609" y="1992224"/>
            <a:ext cx="4050038" cy="1169449"/>
          </a:xfrm>
          <a:custGeom>
            <a:avLst/>
            <a:gdLst/>
            <a:ahLst/>
            <a:cxnLst/>
            <a:rect l="l" t="t" r="r" b="b"/>
            <a:pathLst>
              <a:path w="4050038" h="1169449">
                <a:moveTo>
                  <a:pt x="0" y="0"/>
                </a:moveTo>
                <a:lnTo>
                  <a:pt x="4050038" y="0"/>
                </a:lnTo>
                <a:lnTo>
                  <a:pt x="4050038" y="1169448"/>
                </a:lnTo>
                <a:lnTo>
                  <a:pt x="0" y="11694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3867626">
            <a:off x="-32413" y="639508"/>
            <a:ext cx="2122226" cy="3209415"/>
          </a:xfrm>
          <a:custGeom>
            <a:avLst/>
            <a:gdLst/>
            <a:ahLst/>
            <a:cxnLst/>
            <a:rect l="l" t="t" r="r" b="b"/>
            <a:pathLst>
              <a:path w="2122226" h="3209415">
                <a:moveTo>
                  <a:pt x="0" y="0"/>
                </a:moveTo>
                <a:lnTo>
                  <a:pt x="2122226" y="0"/>
                </a:lnTo>
                <a:lnTo>
                  <a:pt x="2122226" y="3209415"/>
                </a:lnTo>
                <a:lnTo>
                  <a:pt x="0" y="32094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1028700" y="8627745"/>
            <a:ext cx="3110650" cy="1261110"/>
          </a:xfrm>
          <a:custGeom>
            <a:avLst/>
            <a:gdLst/>
            <a:ahLst/>
            <a:cxnLst/>
            <a:rect l="l" t="t" r="r" b="b"/>
            <a:pathLst>
              <a:path w="3110650" h="1261110">
                <a:moveTo>
                  <a:pt x="0" y="0"/>
                </a:moveTo>
                <a:lnTo>
                  <a:pt x="3110650" y="0"/>
                </a:lnTo>
                <a:lnTo>
                  <a:pt x="3110650" y="1261110"/>
                </a:lnTo>
                <a:lnTo>
                  <a:pt x="0" y="12611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158974" y="6732012"/>
            <a:ext cx="2916066" cy="3888089"/>
          </a:xfrm>
          <a:custGeom>
            <a:avLst/>
            <a:gdLst/>
            <a:ahLst/>
            <a:cxnLst/>
            <a:rect l="l" t="t" r="r" b="b"/>
            <a:pathLst>
              <a:path w="2916066" h="3888089">
                <a:moveTo>
                  <a:pt x="0" y="0"/>
                </a:moveTo>
                <a:lnTo>
                  <a:pt x="2916067" y="0"/>
                </a:lnTo>
                <a:lnTo>
                  <a:pt x="2916067" y="3888088"/>
                </a:lnTo>
                <a:lnTo>
                  <a:pt x="0" y="38880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99119" y="3147643"/>
            <a:ext cx="17209548" cy="4847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89330" lvl="1" indent="-494665" algn="just">
              <a:lnSpc>
                <a:spcPts val="6415"/>
              </a:lnSpc>
              <a:buFont typeface="Arial"/>
              <a:buChar char="•"/>
            </a:pPr>
            <a:r>
              <a:rPr lang="en-US" sz="4582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Este un copac desenat sau realizat 3D, având vocalele limbii române (A, E, I, O, U, Ă, Î, Â) scrise pe trunchiul său.</a:t>
            </a:r>
          </a:p>
          <a:p>
            <a:pPr marL="989330" lvl="1" indent="-494665" algn="just">
              <a:lnSpc>
                <a:spcPts val="6415"/>
              </a:lnSpc>
              <a:spcBef>
                <a:spcPct val="0"/>
              </a:spcBef>
              <a:buFont typeface="Arial"/>
              <a:buChar char="•"/>
            </a:pPr>
            <a:r>
              <a:rPr lang="en-US" sz="4582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Frunzele sau ramurile pot conține spații unde elevii pot adăuga litere mobile, în special consoane, pentru a forma silabe și cuvinte.</a:t>
            </a:r>
          </a:p>
          <a:p>
            <a:pPr algn="just">
              <a:lnSpc>
                <a:spcPts val="6415"/>
              </a:lnSpc>
              <a:spcBef>
                <a:spcPct val="0"/>
              </a:spcBef>
            </a:pPr>
            <a:endParaRPr lang="en-US" sz="4582">
              <a:solidFill>
                <a:srgbClr val="034093"/>
              </a:solidFill>
              <a:latin typeface="Comic Relief"/>
              <a:ea typeface="Comic Relief"/>
              <a:cs typeface="Comic Relief"/>
              <a:sym typeface="Comic Relief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191085" y="6732012"/>
            <a:ext cx="2666241" cy="3554988"/>
          </a:xfrm>
          <a:custGeom>
            <a:avLst/>
            <a:gdLst/>
            <a:ahLst/>
            <a:cxnLst/>
            <a:rect l="l" t="t" r="r" b="b"/>
            <a:pathLst>
              <a:path w="2666241" h="3554988">
                <a:moveTo>
                  <a:pt x="0" y="0"/>
                </a:moveTo>
                <a:lnTo>
                  <a:pt x="2666241" y="0"/>
                </a:lnTo>
                <a:lnTo>
                  <a:pt x="2666241" y="3554988"/>
                </a:lnTo>
                <a:lnTo>
                  <a:pt x="0" y="355498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223196" y="6732012"/>
            <a:ext cx="2666241" cy="3554988"/>
          </a:xfrm>
          <a:custGeom>
            <a:avLst/>
            <a:gdLst/>
            <a:ahLst/>
            <a:cxnLst/>
            <a:rect l="l" t="t" r="r" b="b"/>
            <a:pathLst>
              <a:path w="2666241" h="3554988">
                <a:moveTo>
                  <a:pt x="0" y="0"/>
                </a:moveTo>
                <a:lnTo>
                  <a:pt x="2666241" y="0"/>
                </a:lnTo>
                <a:lnTo>
                  <a:pt x="2666241" y="3554988"/>
                </a:lnTo>
                <a:lnTo>
                  <a:pt x="0" y="355498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584025" y="607942"/>
            <a:ext cx="13886432" cy="1060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838"/>
              </a:lnSpc>
              <a:spcBef>
                <a:spcPct val="0"/>
              </a:spcBef>
            </a:pPr>
            <a:r>
              <a:rPr lang="en-US" sz="8428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CUM ARATĂ </a:t>
            </a:r>
            <a:r>
              <a:rPr lang="en-US" sz="8428">
                <a:solidFill>
                  <a:srgbClr val="FF3131"/>
                </a:solidFill>
                <a:latin typeface="Children One"/>
                <a:ea typeface="Children One"/>
                <a:cs typeface="Children One"/>
                <a:sym typeface="Children One"/>
              </a:rPr>
              <a:t>COPACUL SILABELOR</a:t>
            </a:r>
            <a:r>
              <a:rPr lang="en-US" sz="8428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 rot="75619" flipH="1">
            <a:off x="-2456590" y="-2924439"/>
            <a:ext cx="6131934" cy="5276356"/>
          </a:xfrm>
          <a:custGeom>
            <a:avLst/>
            <a:gdLst/>
            <a:ahLst/>
            <a:cxnLst/>
            <a:rect l="l" t="t" r="r" b="b"/>
            <a:pathLst>
              <a:path w="6131934" h="5276356">
                <a:moveTo>
                  <a:pt x="6131935" y="0"/>
                </a:moveTo>
                <a:lnTo>
                  <a:pt x="0" y="0"/>
                </a:lnTo>
                <a:lnTo>
                  <a:pt x="0" y="5276357"/>
                </a:lnTo>
                <a:lnTo>
                  <a:pt x="6131935" y="5276357"/>
                </a:lnTo>
                <a:lnTo>
                  <a:pt x="6131935" y="0"/>
                </a:lnTo>
                <a:close/>
              </a:path>
            </a:pathLst>
          </a:custGeom>
          <a:blipFill>
            <a:blip r:embed="rId3"/>
            <a:stretch>
              <a:fillRect l="-49322"/>
            </a:stretch>
          </a:blipFill>
        </p:spPr>
      </p:sp>
      <p:sp>
        <p:nvSpPr>
          <p:cNvPr id="4" name="Freeform 4"/>
          <p:cNvSpPr/>
          <p:nvPr/>
        </p:nvSpPr>
        <p:spPr>
          <a:xfrm rot="-510506">
            <a:off x="12033276" y="6102026"/>
            <a:ext cx="9587883" cy="8229600"/>
          </a:xfrm>
          <a:custGeom>
            <a:avLst/>
            <a:gdLst/>
            <a:ahLst/>
            <a:cxnLst/>
            <a:rect l="l" t="t" r="r" b="b"/>
            <a:pathLst>
              <a:path w="9587883" h="8229600">
                <a:moveTo>
                  <a:pt x="0" y="0"/>
                </a:moveTo>
                <a:lnTo>
                  <a:pt x="9587884" y="0"/>
                </a:lnTo>
                <a:lnTo>
                  <a:pt x="95878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995692">
            <a:off x="14561905" y="729157"/>
            <a:ext cx="3739993" cy="1162515"/>
          </a:xfrm>
          <a:custGeom>
            <a:avLst/>
            <a:gdLst/>
            <a:ahLst/>
            <a:cxnLst/>
            <a:rect l="l" t="t" r="r" b="b"/>
            <a:pathLst>
              <a:path w="3739993" h="1162515">
                <a:moveTo>
                  <a:pt x="0" y="0"/>
                </a:moveTo>
                <a:lnTo>
                  <a:pt x="3739994" y="0"/>
                </a:lnTo>
                <a:lnTo>
                  <a:pt x="3739994" y="1162515"/>
                </a:lnTo>
                <a:lnTo>
                  <a:pt x="0" y="11625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472331" y="9331023"/>
            <a:ext cx="6762253" cy="741030"/>
          </a:xfrm>
          <a:custGeom>
            <a:avLst/>
            <a:gdLst/>
            <a:ahLst/>
            <a:cxnLst/>
            <a:rect l="l" t="t" r="r" b="b"/>
            <a:pathLst>
              <a:path w="6762253" h="741030">
                <a:moveTo>
                  <a:pt x="0" y="0"/>
                </a:moveTo>
                <a:lnTo>
                  <a:pt x="6762252" y="0"/>
                </a:lnTo>
                <a:lnTo>
                  <a:pt x="6762252" y="741030"/>
                </a:lnTo>
                <a:lnTo>
                  <a:pt x="0" y="7410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407255" y="219075"/>
            <a:ext cx="10441431" cy="2051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38"/>
              </a:lnSpc>
              <a:spcBef>
                <a:spcPct val="0"/>
              </a:spcBef>
            </a:pPr>
            <a:r>
              <a:rPr lang="en-US" sz="8428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CUM SE FOLOSEȘTE </a:t>
            </a:r>
            <a:r>
              <a:rPr lang="en-US" sz="8428">
                <a:solidFill>
                  <a:srgbClr val="FF3131"/>
                </a:solidFill>
                <a:latin typeface="Children One"/>
                <a:ea typeface="Children One"/>
                <a:cs typeface="Children One"/>
                <a:sym typeface="Children One"/>
              </a:rPr>
              <a:t>COPACUL SILABELOR</a:t>
            </a:r>
            <a:r>
              <a:rPr lang="en-US" sz="8428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87943" y="2779827"/>
            <a:ext cx="17166558" cy="1749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Elevii aleg o consoană mobilă și o combină cu o vocală de pe copac pentru a descoperi silabe (ex. M + A = MA).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97660" y="4672082"/>
            <a:ext cx="17347124" cy="2175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Pot forma cuvinte simple, explorând sunetele și asocierea lor într-un mod vizual și tactil.</a:t>
            </a:r>
          </a:p>
          <a:p>
            <a:pPr algn="just">
              <a:lnSpc>
                <a:spcPts val="3081"/>
              </a:lnSpc>
              <a:spcBef>
                <a:spcPct val="0"/>
              </a:spcBef>
            </a:pPr>
            <a:endParaRPr lang="en-US" sz="5000">
              <a:solidFill>
                <a:srgbClr val="034093"/>
              </a:solidFill>
              <a:latin typeface="Comic Relief"/>
              <a:ea typeface="Comic Relief"/>
              <a:cs typeface="Comic Relief"/>
              <a:sym typeface="Comic Relief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75971" y="6695840"/>
            <a:ext cx="15851246" cy="2635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Se pot crea jocuri interactive, cum ar fi „Ghicește cuvântul!”, „Construim o propoziție!” sau „Culegem silabe din copac!”.</a:t>
            </a:r>
          </a:p>
        </p:txBody>
      </p:sp>
      <p:sp>
        <p:nvSpPr>
          <p:cNvPr id="11" name="Freeform 11"/>
          <p:cNvSpPr/>
          <p:nvPr/>
        </p:nvSpPr>
        <p:spPr>
          <a:xfrm rot="2031449">
            <a:off x="509937" y="2816946"/>
            <a:ext cx="349638" cy="713548"/>
          </a:xfrm>
          <a:custGeom>
            <a:avLst/>
            <a:gdLst/>
            <a:ahLst/>
            <a:cxnLst/>
            <a:rect l="l" t="t" r="r" b="b"/>
            <a:pathLst>
              <a:path w="349638" h="713548">
                <a:moveTo>
                  <a:pt x="0" y="0"/>
                </a:moveTo>
                <a:lnTo>
                  <a:pt x="349639" y="0"/>
                </a:lnTo>
                <a:lnTo>
                  <a:pt x="349639" y="713548"/>
                </a:lnTo>
                <a:lnTo>
                  <a:pt x="0" y="7135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031449">
            <a:off x="258736" y="4786726"/>
            <a:ext cx="349638" cy="713548"/>
          </a:xfrm>
          <a:custGeom>
            <a:avLst/>
            <a:gdLst/>
            <a:ahLst/>
            <a:cxnLst/>
            <a:rect l="l" t="t" r="r" b="b"/>
            <a:pathLst>
              <a:path w="349638" h="713548">
                <a:moveTo>
                  <a:pt x="0" y="0"/>
                </a:moveTo>
                <a:lnTo>
                  <a:pt x="349639" y="0"/>
                </a:lnTo>
                <a:lnTo>
                  <a:pt x="349639" y="713548"/>
                </a:lnTo>
                <a:lnTo>
                  <a:pt x="0" y="7135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2031449">
            <a:off x="258736" y="6690329"/>
            <a:ext cx="349638" cy="713548"/>
          </a:xfrm>
          <a:custGeom>
            <a:avLst/>
            <a:gdLst/>
            <a:ahLst/>
            <a:cxnLst/>
            <a:rect l="l" t="t" r="r" b="b"/>
            <a:pathLst>
              <a:path w="349638" h="713548">
                <a:moveTo>
                  <a:pt x="0" y="0"/>
                </a:moveTo>
                <a:lnTo>
                  <a:pt x="349639" y="0"/>
                </a:lnTo>
                <a:lnTo>
                  <a:pt x="349639" y="713547"/>
                </a:lnTo>
                <a:lnTo>
                  <a:pt x="0" y="71354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85844" y="714414"/>
            <a:ext cx="3183718" cy="2776467"/>
          </a:xfrm>
          <a:custGeom>
            <a:avLst/>
            <a:gdLst/>
            <a:ahLst/>
            <a:cxnLst/>
            <a:rect l="l" t="t" r="r" b="b"/>
            <a:pathLst>
              <a:path w="3183718" h="2776467">
                <a:moveTo>
                  <a:pt x="0" y="0"/>
                </a:moveTo>
                <a:lnTo>
                  <a:pt x="3183718" y="0"/>
                </a:lnTo>
                <a:lnTo>
                  <a:pt x="3183718" y="2776467"/>
                </a:lnTo>
                <a:lnTo>
                  <a:pt x="0" y="27764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227857" y="8596305"/>
            <a:ext cx="820420" cy="1712180"/>
          </a:xfrm>
          <a:custGeom>
            <a:avLst/>
            <a:gdLst/>
            <a:ahLst/>
            <a:cxnLst/>
            <a:rect l="l" t="t" r="r" b="b"/>
            <a:pathLst>
              <a:path w="820420" h="1712180">
                <a:moveTo>
                  <a:pt x="0" y="0"/>
                </a:moveTo>
                <a:lnTo>
                  <a:pt x="820420" y="0"/>
                </a:lnTo>
                <a:lnTo>
                  <a:pt x="820420" y="1712181"/>
                </a:lnTo>
                <a:lnTo>
                  <a:pt x="0" y="17121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94621" y="3000230"/>
            <a:ext cx="911394" cy="1113153"/>
          </a:xfrm>
          <a:custGeom>
            <a:avLst/>
            <a:gdLst/>
            <a:ahLst/>
            <a:cxnLst/>
            <a:rect l="l" t="t" r="r" b="b"/>
            <a:pathLst>
              <a:path w="911394" h="1113153">
                <a:moveTo>
                  <a:pt x="0" y="0"/>
                </a:moveTo>
                <a:lnTo>
                  <a:pt x="911394" y="0"/>
                </a:lnTo>
                <a:lnTo>
                  <a:pt x="911394" y="1113153"/>
                </a:lnTo>
                <a:lnTo>
                  <a:pt x="0" y="11131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94621" y="5143500"/>
            <a:ext cx="911394" cy="1113153"/>
          </a:xfrm>
          <a:custGeom>
            <a:avLst/>
            <a:gdLst/>
            <a:ahLst/>
            <a:cxnLst/>
            <a:rect l="l" t="t" r="r" b="b"/>
            <a:pathLst>
              <a:path w="911394" h="1113153">
                <a:moveTo>
                  <a:pt x="0" y="0"/>
                </a:moveTo>
                <a:lnTo>
                  <a:pt x="911394" y="0"/>
                </a:lnTo>
                <a:lnTo>
                  <a:pt x="911394" y="1113153"/>
                </a:lnTo>
                <a:lnTo>
                  <a:pt x="0" y="11131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94621" y="7483152"/>
            <a:ext cx="911394" cy="1113153"/>
          </a:xfrm>
          <a:custGeom>
            <a:avLst/>
            <a:gdLst/>
            <a:ahLst/>
            <a:cxnLst/>
            <a:rect l="l" t="t" r="r" b="b"/>
            <a:pathLst>
              <a:path w="911394" h="1113153">
                <a:moveTo>
                  <a:pt x="0" y="0"/>
                </a:moveTo>
                <a:lnTo>
                  <a:pt x="911394" y="0"/>
                </a:lnTo>
                <a:lnTo>
                  <a:pt x="911394" y="1113153"/>
                </a:lnTo>
                <a:lnTo>
                  <a:pt x="0" y="11131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01652" flipH="1">
            <a:off x="11313293" y="352549"/>
            <a:ext cx="2166662" cy="2483281"/>
          </a:xfrm>
          <a:custGeom>
            <a:avLst/>
            <a:gdLst/>
            <a:ahLst/>
            <a:cxnLst/>
            <a:rect l="l" t="t" r="r" b="b"/>
            <a:pathLst>
              <a:path w="2166662" h="2483281">
                <a:moveTo>
                  <a:pt x="2166663" y="0"/>
                </a:moveTo>
                <a:lnTo>
                  <a:pt x="0" y="0"/>
                </a:lnTo>
                <a:lnTo>
                  <a:pt x="0" y="2483280"/>
                </a:lnTo>
                <a:lnTo>
                  <a:pt x="2166663" y="2483280"/>
                </a:lnTo>
                <a:lnTo>
                  <a:pt x="2166663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281862" y="-102702"/>
            <a:ext cx="2545336" cy="3393782"/>
          </a:xfrm>
          <a:custGeom>
            <a:avLst/>
            <a:gdLst/>
            <a:ahLst/>
            <a:cxnLst/>
            <a:rect l="l" t="t" r="r" b="b"/>
            <a:pathLst>
              <a:path w="2545336" h="3393782">
                <a:moveTo>
                  <a:pt x="0" y="0"/>
                </a:moveTo>
                <a:lnTo>
                  <a:pt x="2545336" y="0"/>
                </a:lnTo>
                <a:lnTo>
                  <a:pt x="2545336" y="3393782"/>
                </a:lnTo>
                <a:lnTo>
                  <a:pt x="0" y="339378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306015" y="3186305"/>
            <a:ext cx="16586417" cy="1749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Oferă un suport vizual și senzorial, esențial în metoda Montessori.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089718" y="493176"/>
            <a:ext cx="10441431" cy="106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838"/>
              </a:lnSpc>
              <a:spcBef>
                <a:spcPct val="0"/>
              </a:spcBef>
            </a:pPr>
            <a:r>
              <a:rPr lang="en-US" sz="8428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DE CE ESTE UTIL?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71249" y="5352063"/>
            <a:ext cx="16455950" cy="1749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Permite învățarea prin explorare și manipulare, dezvoltând logica și recunoașterea fonetică.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36483" y="7508919"/>
            <a:ext cx="16455950" cy="1749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Transformă cititul într-un proces activ și distractiv, stimulând curiozitatea și autonomia copilului.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638</Words>
  <Application>Microsoft Office PowerPoint</Application>
  <PresentationFormat>Custom</PresentationFormat>
  <Paragraphs>49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Comic Relief</vt:lpstr>
      <vt:lpstr>Calibri</vt:lpstr>
      <vt:lpstr>Children One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Buzunarul...cu idei</dc:title>
  <dc:creator>DacianaOpritoiu</dc:creator>
  <cp:lastModifiedBy>DacianaOpritoiu</cp:lastModifiedBy>
  <cp:revision>1</cp:revision>
  <dcterms:created xsi:type="dcterms:W3CDTF">2006-08-16T00:00:00Z</dcterms:created>
  <dcterms:modified xsi:type="dcterms:W3CDTF">2025-02-26T11:28:22Z</dcterms:modified>
  <dc:identifier>DAGfwJjvZWw</dc:identifier>
</cp:coreProperties>
</file>