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8288000" cy="10287000"/>
  <p:notesSz cx="6858000" cy="9144000"/>
  <p:embeddedFontLst>
    <p:embeddedFont>
      <p:font typeface="Arimo Bold Italics" panose="020B0604020202020204" charset="0"/>
      <p:regular r:id="rId17"/>
    </p:embeddedFont>
    <p:embeddedFont>
      <p:font typeface="DejaVu Serif Bold" panose="020B0604020202020204" charset="0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Arimo" panose="020B0604020202020204" charset="0"/>
      <p:regular r:id="rId23"/>
    </p:embeddedFont>
    <p:embeddedFont>
      <p:font typeface="Arimo Bold" panose="020B0604020202020204" charset="0"/>
      <p:regular r:id="rId24"/>
    </p:embeddedFont>
    <p:embeddedFont>
      <p:font typeface="Abril Fatface" panose="020B0604020202020204" charset="0"/>
      <p:regular r:id="rId25"/>
    </p:embeddedFont>
    <p:embeddedFont>
      <p:font typeface="Oilvare Base" panose="020B0604020202020204" charset="0"/>
      <p:regular r:id="rId26"/>
    </p:embeddedFont>
    <p:embeddedFont>
      <p:font typeface="League Gothic" panose="020B0604020202020204" charset="0"/>
      <p:regular r:id="rId27"/>
    </p:embeddedFont>
    <p:embeddedFont>
      <p:font typeface="DejaVu Serif Bold Italics" panose="020B0604020202020204" charset="0"/>
      <p:regular r:id="rId28"/>
    </p:embeddedFont>
    <p:embeddedFont>
      <p:font typeface="League Gothic Italics" panose="020B0604020202020204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8" d="100"/>
          <a:sy n="48" d="100"/>
        </p:scale>
        <p:origin x="420" y="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hyperlink" Target="https://www.baamboozle.com/game/239555" TargetMode="External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png"/><Relationship Id="rId7" Type="http://schemas.openxmlformats.org/officeDocument/2006/relationships/image" Target="../media/image1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9.sv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8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6.sv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1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9.sv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1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9.sv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2.png"/><Relationship Id="rId4" Type="http://schemas.openxmlformats.org/officeDocument/2006/relationships/image" Target="../media/image14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2.png"/><Relationship Id="rId4" Type="http://schemas.openxmlformats.org/officeDocument/2006/relationships/image" Target="../media/image14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671002" y="1028700"/>
            <a:ext cx="12588298" cy="8229600"/>
          </a:xfrm>
          <a:custGeom>
            <a:avLst/>
            <a:gdLst/>
            <a:ahLst/>
            <a:cxnLst/>
            <a:rect l="l" t="t" r="r" b="b"/>
            <a:pathLst>
              <a:path w="12588298" h="8229600">
                <a:moveTo>
                  <a:pt x="0" y="0"/>
                </a:moveTo>
                <a:lnTo>
                  <a:pt x="12588298" y="0"/>
                </a:lnTo>
                <a:lnTo>
                  <a:pt x="1258829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4300" y="3466280"/>
            <a:ext cx="7244790" cy="6701431"/>
          </a:xfrm>
          <a:custGeom>
            <a:avLst/>
            <a:gdLst/>
            <a:ahLst/>
            <a:cxnLst/>
            <a:rect l="l" t="t" r="r" b="b"/>
            <a:pathLst>
              <a:path w="7244790" h="6701431">
                <a:moveTo>
                  <a:pt x="0" y="0"/>
                </a:moveTo>
                <a:lnTo>
                  <a:pt x="7244790" y="0"/>
                </a:lnTo>
                <a:lnTo>
                  <a:pt x="7244790" y="6701431"/>
                </a:lnTo>
                <a:lnTo>
                  <a:pt x="0" y="67014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714276" y="542716"/>
            <a:ext cx="3260116" cy="2502139"/>
          </a:xfrm>
          <a:custGeom>
            <a:avLst/>
            <a:gdLst/>
            <a:ahLst/>
            <a:cxnLst/>
            <a:rect l="l" t="t" r="r" b="b"/>
            <a:pathLst>
              <a:path w="3260116" h="2502139">
                <a:moveTo>
                  <a:pt x="0" y="0"/>
                </a:moveTo>
                <a:lnTo>
                  <a:pt x="3260116" y="0"/>
                </a:lnTo>
                <a:lnTo>
                  <a:pt x="3260116" y="2502139"/>
                </a:lnTo>
                <a:lnTo>
                  <a:pt x="0" y="25021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040944" y="311791"/>
            <a:ext cx="3260116" cy="2963989"/>
          </a:xfrm>
          <a:custGeom>
            <a:avLst/>
            <a:gdLst/>
            <a:ahLst/>
            <a:cxnLst/>
            <a:rect l="l" t="t" r="r" b="b"/>
            <a:pathLst>
              <a:path w="3260116" h="2963989">
                <a:moveTo>
                  <a:pt x="0" y="0"/>
                </a:moveTo>
                <a:lnTo>
                  <a:pt x="3260116" y="0"/>
                </a:lnTo>
                <a:lnTo>
                  <a:pt x="3260116" y="2963989"/>
                </a:lnTo>
                <a:lnTo>
                  <a:pt x="0" y="29639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7053383" y="3580567"/>
            <a:ext cx="10205917" cy="1409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01"/>
              </a:lnSpc>
            </a:pPr>
            <a:r>
              <a:rPr lang="en-US" sz="11001" b="1" spc="-34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BUZUNARUL ...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308109" y="4867485"/>
            <a:ext cx="11314083" cy="1008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2"/>
              </a:lnSpc>
            </a:pPr>
            <a:r>
              <a:rPr lang="en-US" sz="8184" spc="-163">
                <a:solidFill>
                  <a:srgbClr val="F7ECD2"/>
                </a:solidFill>
                <a:latin typeface="Abril Fatface"/>
                <a:ea typeface="Abril Fatface"/>
                <a:cs typeface="Abril Fatface"/>
                <a:sym typeface="Abril Fatface"/>
              </a:rPr>
              <a:t>CU IDEI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308109" y="1598512"/>
            <a:ext cx="10205917" cy="495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9"/>
              </a:lnSpc>
            </a:pPr>
            <a:r>
              <a:rPr lang="en-US" sz="3999" b="1" spc="-123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CANCELARIA CORINT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203663" y="7589742"/>
            <a:ext cx="9418529" cy="783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618"/>
              </a:lnSpc>
            </a:pPr>
            <a:r>
              <a:rPr lang="en-US" sz="6384" spc="-127">
                <a:solidFill>
                  <a:srgbClr val="F7ECD2"/>
                </a:solidFill>
                <a:latin typeface="League Gothic"/>
                <a:ea typeface="League Gothic"/>
                <a:cs typeface="League Gothic"/>
                <a:sym typeface="League Gothic"/>
              </a:rPr>
              <a:t>prof. înv. primar Irina Vasile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96683" y="1353671"/>
            <a:ext cx="14369018" cy="7579657"/>
          </a:xfrm>
          <a:custGeom>
            <a:avLst/>
            <a:gdLst/>
            <a:ahLst/>
            <a:cxnLst/>
            <a:rect l="l" t="t" r="r" b="b"/>
            <a:pathLst>
              <a:path w="14369018" h="7579657">
                <a:moveTo>
                  <a:pt x="0" y="0"/>
                </a:moveTo>
                <a:lnTo>
                  <a:pt x="14369018" y="0"/>
                </a:lnTo>
                <a:lnTo>
                  <a:pt x="14369018" y="7579658"/>
                </a:lnTo>
                <a:lnTo>
                  <a:pt x="0" y="75796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192056" y="7438732"/>
            <a:ext cx="3095944" cy="2848268"/>
          </a:xfrm>
          <a:custGeom>
            <a:avLst/>
            <a:gdLst/>
            <a:ahLst/>
            <a:cxnLst/>
            <a:rect l="l" t="t" r="r" b="b"/>
            <a:pathLst>
              <a:path w="3095944" h="2848268">
                <a:moveTo>
                  <a:pt x="0" y="0"/>
                </a:moveTo>
                <a:lnTo>
                  <a:pt x="3095944" y="0"/>
                </a:lnTo>
                <a:lnTo>
                  <a:pt x="3095944" y="2848268"/>
                </a:lnTo>
                <a:lnTo>
                  <a:pt x="0" y="28482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694773" y="2755281"/>
            <a:ext cx="3608557" cy="5267466"/>
          </a:xfrm>
          <a:custGeom>
            <a:avLst/>
            <a:gdLst/>
            <a:ahLst/>
            <a:cxnLst/>
            <a:rect l="l" t="t" r="r" b="b"/>
            <a:pathLst>
              <a:path w="3608557" h="5267466">
                <a:moveTo>
                  <a:pt x="0" y="0"/>
                </a:moveTo>
                <a:lnTo>
                  <a:pt x="3608557" y="0"/>
                </a:lnTo>
                <a:lnTo>
                  <a:pt x="3608557" y="5267467"/>
                </a:lnTo>
                <a:lnTo>
                  <a:pt x="0" y="52674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974656">
            <a:off x="11456209" y="1091384"/>
            <a:ext cx="5014051" cy="6356958"/>
          </a:xfrm>
          <a:custGeom>
            <a:avLst/>
            <a:gdLst/>
            <a:ahLst/>
            <a:cxnLst/>
            <a:rect l="l" t="t" r="r" b="b"/>
            <a:pathLst>
              <a:path w="5014051" h="6356958">
                <a:moveTo>
                  <a:pt x="0" y="0"/>
                </a:moveTo>
                <a:lnTo>
                  <a:pt x="5014051" y="0"/>
                </a:lnTo>
                <a:lnTo>
                  <a:pt x="5014051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413801" y="2680134"/>
            <a:ext cx="4042256" cy="831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51"/>
              </a:lnSpc>
            </a:pPr>
            <a:r>
              <a:rPr lang="en-US" sz="6876" spc="-137">
                <a:solidFill>
                  <a:srgbClr val="F7ECD2"/>
                </a:solidFill>
                <a:latin typeface="League Gothic"/>
                <a:ea typeface="League Gothic"/>
                <a:cs typeface="League Gothic"/>
                <a:sym typeface="League Gothic"/>
              </a:rPr>
              <a:t>PROVOCAREA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84002" y="5067300"/>
            <a:ext cx="3872055" cy="1898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81"/>
              </a:lnSpc>
            </a:pPr>
            <a:r>
              <a:rPr lang="en-US" sz="3629" b="1">
                <a:solidFill>
                  <a:srgbClr val="F7ECD2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...și argumentarea originală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8810625" y="3276600"/>
            <a:ext cx="3019425" cy="1047750"/>
            <a:chOff x="0" y="0"/>
            <a:chExt cx="4025900" cy="1397000"/>
          </a:xfrm>
        </p:grpSpPr>
        <p:sp>
          <p:nvSpPr>
            <p:cNvPr id="10" name="Freeform 10"/>
            <p:cNvSpPr/>
            <p:nvPr/>
          </p:nvSpPr>
          <p:spPr>
            <a:xfrm>
              <a:off x="46990" y="40640"/>
              <a:ext cx="3928110" cy="1305560"/>
            </a:xfrm>
            <a:custGeom>
              <a:avLst/>
              <a:gdLst/>
              <a:ahLst/>
              <a:cxnLst/>
              <a:rect l="l" t="t" r="r" b="b"/>
              <a:pathLst>
                <a:path w="3928110" h="1305560">
                  <a:moveTo>
                    <a:pt x="3812540" y="585470"/>
                  </a:moveTo>
                  <a:cubicBezTo>
                    <a:pt x="3826510" y="499110"/>
                    <a:pt x="3817620" y="452120"/>
                    <a:pt x="3789680" y="407670"/>
                  </a:cubicBezTo>
                  <a:cubicBezTo>
                    <a:pt x="3741420" y="330200"/>
                    <a:pt x="3605530" y="191770"/>
                    <a:pt x="3509010" y="147320"/>
                  </a:cubicBezTo>
                  <a:cubicBezTo>
                    <a:pt x="3432810" y="111760"/>
                    <a:pt x="3383280" y="125730"/>
                    <a:pt x="3276600" y="119380"/>
                  </a:cubicBezTo>
                  <a:cubicBezTo>
                    <a:pt x="3048000" y="104140"/>
                    <a:pt x="2443480" y="101600"/>
                    <a:pt x="2185670" y="115570"/>
                  </a:cubicBezTo>
                  <a:cubicBezTo>
                    <a:pt x="2043430" y="123190"/>
                    <a:pt x="1940560" y="133350"/>
                    <a:pt x="1856740" y="153670"/>
                  </a:cubicBezTo>
                  <a:cubicBezTo>
                    <a:pt x="1800860" y="166370"/>
                    <a:pt x="1775460" y="179070"/>
                    <a:pt x="1723390" y="201930"/>
                  </a:cubicBezTo>
                  <a:cubicBezTo>
                    <a:pt x="1642110" y="236220"/>
                    <a:pt x="1492250" y="328930"/>
                    <a:pt x="1423670" y="355600"/>
                  </a:cubicBezTo>
                  <a:cubicBezTo>
                    <a:pt x="1390650" y="368300"/>
                    <a:pt x="1379220" y="360680"/>
                    <a:pt x="1346200" y="375920"/>
                  </a:cubicBezTo>
                  <a:cubicBezTo>
                    <a:pt x="1267460" y="414020"/>
                    <a:pt x="1083310" y="589280"/>
                    <a:pt x="990600" y="641350"/>
                  </a:cubicBezTo>
                  <a:cubicBezTo>
                    <a:pt x="938530" y="670560"/>
                    <a:pt x="905510" y="668020"/>
                    <a:pt x="859790" y="694690"/>
                  </a:cubicBezTo>
                  <a:cubicBezTo>
                    <a:pt x="801370" y="727710"/>
                    <a:pt x="735330" y="797560"/>
                    <a:pt x="675640" y="833120"/>
                  </a:cubicBezTo>
                  <a:cubicBezTo>
                    <a:pt x="627380" y="862330"/>
                    <a:pt x="581660" y="866140"/>
                    <a:pt x="530860" y="895350"/>
                  </a:cubicBezTo>
                  <a:cubicBezTo>
                    <a:pt x="469900" y="932180"/>
                    <a:pt x="401320" y="990600"/>
                    <a:pt x="339090" y="1043940"/>
                  </a:cubicBezTo>
                  <a:cubicBezTo>
                    <a:pt x="276860" y="1098550"/>
                    <a:pt x="194310" y="1179830"/>
                    <a:pt x="161290" y="1221740"/>
                  </a:cubicBezTo>
                  <a:cubicBezTo>
                    <a:pt x="146050" y="1240790"/>
                    <a:pt x="147320" y="1256030"/>
                    <a:pt x="133350" y="1268730"/>
                  </a:cubicBezTo>
                  <a:cubicBezTo>
                    <a:pt x="119380" y="1282700"/>
                    <a:pt x="97790" y="1296670"/>
                    <a:pt x="78740" y="1300480"/>
                  </a:cubicBezTo>
                  <a:cubicBezTo>
                    <a:pt x="62230" y="1305560"/>
                    <a:pt x="41910" y="1304290"/>
                    <a:pt x="29210" y="1299210"/>
                  </a:cubicBezTo>
                  <a:cubicBezTo>
                    <a:pt x="19050" y="1294130"/>
                    <a:pt x="10160" y="1282700"/>
                    <a:pt x="6350" y="1273810"/>
                  </a:cubicBezTo>
                  <a:cubicBezTo>
                    <a:pt x="2540" y="1263650"/>
                    <a:pt x="0" y="1249680"/>
                    <a:pt x="3810" y="1239520"/>
                  </a:cubicBezTo>
                  <a:cubicBezTo>
                    <a:pt x="8890" y="1226820"/>
                    <a:pt x="24130" y="1207770"/>
                    <a:pt x="38100" y="1202690"/>
                  </a:cubicBezTo>
                  <a:cubicBezTo>
                    <a:pt x="52070" y="1197610"/>
                    <a:pt x="76200" y="1202690"/>
                    <a:pt x="87630" y="1210310"/>
                  </a:cubicBezTo>
                  <a:cubicBezTo>
                    <a:pt x="96520" y="1216660"/>
                    <a:pt x="104140" y="1226820"/>
                    <a:pt x="106680" y="1238250"/>
                  </a:cubicBezTo>
                  <a:cubicBezTo>
                    <a:pt x="109220" y="1252220"/>
                    <a:pt x="105410" y="1275080"/>
                    <a:pt x="96520" y="1286510"/>
                  </a:cubicBezTo>
                  <a:cubicBezTo>
                    <a:pt x="87630" y="1297940"/>
                    <a:pt x="64770" y="1305560"/>
                    <a:pt x="50800" y="1305560"/>
                  </a:cubicBezTo>
                  <a:cubicBezTo>
                    <a:pt x="39370" y="1305560"/>
                    <a:pt x="27940" y="1299210"/>
                    <a:pt x="19050" y="1291590"/>
                  </a:cubicBezTo>
                  <a:cubicBezTo>
                    <a:pt x="11430" y="1285240"/>
                    <a:pt x="5080" y="1273810"/>
                    <a:pt x="3810" y="1262380"/>
                  </a:cubicBezTo>
                  <a:cubicBezTo>
                    <a:pt x="2540" y="1248410"/>
                    <a:pt x="8890" y="1225550"/>
                    <a:pt x="19050" y="1215390"/>
                  </a:cubicBezTo>
                  <a:cubicBezTo>
                    <a:pt x="26670" y="1206500"/>
                    <a:pt x="43180" y="1209040"/>
                    <a:pt x="54610" y="1201420"/>
                  </a:cubicBezTo>
                  <a:cubicBezTo>
                    <a:pt x="67310" y="1189990"/>
                    <a:pt x="68580" y="1170940"/>
                    <a:pt x="86360" y="1149350"/>
                  </a:cubicBezTo>
                  <a:cubicBezTo>
                    <a:pt x="127000" y="1098550"/>
                    <a:pt x="245110" y="985520"/>
                    <a:pt x="312420" y="927100"/>
                  </a:cubicBezTo>
                  <a:cubicBezTo>
                    <a:pt x="361950" y="885190"/>
                    <a:pt x="396240" y="857250"/>
                    <a:pt x="447040" y="826770"/>
                  </a:cubicBezTo>
                  <a:cubicBezTo>
                    <a:pt x="501650" y="793750"/>
                    <a:pt x="575310" y="772160"/>
                    <a:pt x="633730" y="736600"/>
                  </a:cubicBezTo>
                  <a:cubicBezTo>
                    <a:pt x="692150" y="701040"/>
                    <a:pt x="744220" y="646430"/>
                    <a:pt x="797560" y="615950"/>
                  </a:cubicBezTo>
                  <a:cubicBezTo>
                    <a:pt x="844550" y="589280"/>
                    <a:pt x="882650" y="589280"/>
                    <a:pt x="937260" y="557530"/>
                  </a:cubicBezTo>
                  <a:cubicBezTo>
                    <a:pt x="1028700" y="505460"/>
                    <a:pt x="1196340" y="339090"/>
                    <a:pt x="1278890" y="298450"/>
                  </a:cubicBezTo>
                  <a:cubicBezTo>
                    <a:pt x="1320800" y="278130"/>
                    <a:pt x="1339850" y="285750"/>
                    <a:pt x="1381760" y="270510"/>
                  </a:cubicBezTo>
                  <a:cubicBezTo>
                    <a:pt x="1451610" y="242570"/>
                    <a:pt x="1572260" y="166370"/>
                    <a:pt x="1657350" y="130810"/>
                  </a:cubicBezTo>
                  <a:cubicBezTo>
                    <a:pt x="1725930" y="101600"/>
                    <a:pt x="1774190" y="81280"/>
                    <a:pt x="1846580" y="63500"/>
                  </a:cubicBezTo>
                  <a:cubicBezTo>
                    <a:pt x="1943100" y="39370"/>
                    <a:pt x="2052320" y="24130"/>
                    <a:pt x="2185670" y="13970"/>
                  </a:cubicBezTo>
                  <a:cubicBezTo>
                    <a:pt x="2377440" y="0"/>
                    <a:pt x="2682240" y="8890"/>
                    <a:pt x="2889250" y="10160"/>
                  </a:cubicBezTo>
                  <a:cubicBezTo>
                    <a:pt x="3050540" y="11430"/>
                    <a:pt x="3196590" y="5080"/>
                    <a:pt x="3321050" y="17780"/>
                  </a:cubicBezTo>
                  <a:cubicBezTo>
                    <a:pt x="3418840" y="27940"/>
                    <a:pt x="3510280" y="35560"/>
                    <a:pt x="3578860" y="67310"/>
                  </a:cubicBezTo>
                  <a:cubicBezTo>
                    <a:pt x="3633470" y="93980"/>
                    <a:pt x="3665220" y="134620"/>
                    <a:pt x="3710940" y="176530"/>
                  </a:cubicBezTo>
                  <a:cubicBezTo>
                    <a:pt x="3761740" y="224790"/>
                    <a:pt x="3832860" y="287020"/>
                    <a:pt x="3867150" y="344170"/>
                  </a:cubicBezTo>
                  <a:cubicBezTo>
                    <a:pt x="3896360" y="389890"/>
                    <a:pt x="3910330" y="443230"/>
                    <a:pt x="3919220" y="482600"/>
                  </a:cubicBezTo>
                  <a:cubicBezTo>
                    <a:pt x="3925570" y="509270"/>
                    <a:pt x="3928110" y="529590"/>
                    <a:pt x="3926840" y="553720"/>
                  </a:cubicBezTo>
                  <a:cubicBezTo>
                    <a:pt x="3925570" y="576580"/>
                    <a:pt x="3919220" y="605790"/>
                    <a:pt x="3909060" y="622300"/>
                  </a:cubicBezTo>
                  <a:cubicBezTo>
                    <a:pt x="3901440" y="633730"/>
                    <a:pt x="3892550" y="643890"/>
                    <a:pt x="3881120" y="646430"/>
                  </a:cubicBezTo>
                  <a:cubicBezTo>
                    <a:pt x="3868420" y="651510"/>
                    <a:pt x="3844290" y="650240"/>
                    <a:pt x="3832860" y="641350"/>
                  </a:cubicBezTo>
                  <a:cubicBezTo>
                    <a:pt x="3820160" y="631190"/>
                    <a:pt x="3812540" y="585470"/>
                    <a:pt x="3812540" y="58547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1" name="Group 11"/>
          <p:cNvGrpSpPr/>
          <p:nvPr/>
        </p:nvGrpSpPr>
        <p:grpSpPr>
          <a:xfrm>
            <a:off x="8720138" y="3915728"/>
            <a:ext cx="591502" cy="501015"/>
            <a:chOff x="0" y="0"/>
            <a:chExt cx="788670" cy="668020"/>
          </a:xfrm>
        </p:grpSpPr>
        <p:sp>
          <p:nvSpPr>
            <p:cNvPr id="12" name="Freeform 12"/>
            <p:cNvSpPr/>
            <p:nvPr/>
          </p:nvSpPr>
          <p:spPr>
            <a:xfrm>
              <a:off x="43180" y="49530"/>
              <a:ext cx="694690" cy="582930"/>
            </a:xfrm>
            <a:custGeom>
              <a:avLst/>
              <a:gdLst/>
              <a:ahLst/>
              <a:cxnLst/>
              <a:rect l="l" t="t" r="r" b="b"/>
              <a:pathLst>
                <a:path w="694690" h="582930">
                  <a:moveTo>
                    <a:pt x="110490" y="52070"/>
                  </a:moveTo>
                  <a:cubicBezTo>
                    <a:pt x="118110" y="335280"/>
                    <a:pt x="107950" y="416560"/>
                    <a:pt x="156210" y="455930"/>
                  </a:cubicBezTo>
                  <a:cubicBezTo>
                    <a:pt x="236220" y="518160"/>
                    <a:pt x="595630" y="440690"/>
                    <a:pt x="657860" y="462280"/>
                  </a:cubicBezTo>
                  <a:cubicBezTo>
                    <a:pt x="674370" y="468630"/>
                    <a:pt x="679450" y="474980"/>
                    <a:pt x="684530" y="483870"/>
                  </a:cubicBezTo>
                  <a:cubicBezTo>
                    <a:pt x="690880" y="492760"/>
                    <a:pt x="694690" y="505460"/>
                    <a:pt x="693420" y="515620"/>
                  </a:cubicBezTo>
                  <a:cubicBezTo>
                    <a:pt x="693420" y="527050"/>
                    <a:pt x="689610" y="539750"/>
                    <a:pt x="681990" y="547370"/>
                  </a:cubicBezTo>
                  <a:cubicBezTo>
                    <a:pt x="671830" y="557530"/>
                    <a:pt x="648970" y="566420"/>
                    <a:pt x="635000" y="566420"/>
                  </a:cubicBezTo>
                  <a:cubicBezTo>
                    <a:pt x="623570" y="565150"/>
                    <a:pt x="612140" y="558800"/>
                    <a:pt x="604520" y="551180"/>
                  </a:cubicBezTo>
                  <a:cubicBezTo>
                    <a:pt x="596900" y="544830"/>
                    <a:pt x="589280" y="533400"/>
                    <a:pt x="588010" y="521970"/>
                  </a:cubicBezTo>
                  <a:cubicBezTo>
                    <a:pt x="586740" y="508000"/>
                    <a:pt x="593090" y="485140"/>
                    <a:pt x="604520" y="474980"/>
                  </a:cubicBezTo>
                  <a:cubicBezTo>
                    <a:pt x="614680" y="464820"/>
                    <a:pt x="638810" y="459740"/>
                    <a:pt x="652780" y="461010"/>
                  </a:cubicBezTo>
                  <a:cubicBezTo>
                    <a:pt x="664210" y="462280"/>
                    <a:pt x="674370" y="469900"/>
                    <a:pt x="681990" y="478790"/>
                  </a:cubicBezTo>
                  <a:cubicBezTo>
                    <a:pt x="688340" y="486410"/>
                    <a:pt x="693420" y="499110"/>
                    <a:pt x="694690" y="510540"/>
                  </a:cubicBezTo>
                  <a:cubicBezTo>
                    <a:pt x="694690" y="520700"/>
                    <a:pt x="692150" y="534670"/>
                    <a:pt x="684530" y="543560"/>
                  </a:cubicBezTo>
                  <a:cubicBezTo>
                    <a:pt x="676910" y="553720"/>
                    <a:pt x="664210" y="560070"/>
                    <a:pt x="641350" y="566420"/>
                  </a:cubicBezTo>
                  <a:cubicBezTo>
                    <a:pt x="571500" y="582930"/>
                    <a:pt x="300990" y="574040"/>
                    <a:pt x="200660" y="561340"/>
                  </a:cubicBezTo>
                  <a:cubicBezTo>
                    <a:pt x="146050" y="554990"/>
                    <a:pt x="104140" y="552450"/>
                    <a:pt x="76200" y="534670"/>
                  </a:cubicBezTo>
                  <a:cubicBezTo>
                    <a:pt x="55880" y="520700"/>
                    <a:pt x="44450" y="505460"/>
                    <a:pt x="35560" y="481330"/>
                  </a:cubicBezTo>
                  <a:cubicBezTo>
                    <a:pt x="22860" y="448310"/>
                    <a:pt x="33020" y="383540"/>
                    <a:pt x="26670" y="346710"/>
                  </a:cubicBezTo>
                  <a:cubicBezTo>
                    <a:pt x="22860" y="318770"/>
                    <a:pt x="12700" y="307340"/>
                    <a:pt x="7620" y="276860"/>
                  </a:cubicBezTo>
                  <a:cubicBezTo>
                    <a:pt x="1270" y="223520"/>
                    <a:pt x="0" y="93980"/>
                    <a:pt x="7620" y="52070"/>
                  </a:cubicBezTo>
                  <a:cubicBezTo>
                    <a:pt x="10160" y="35560"/>
                    <a:pt x="12700" y="26670"/>
                    <a:pt x="20320" y="17780"/>
                  </a:cubicBezTo>
                  <a:cubicBezTo>
                    <a:pt x="27940" y="10160"/>
                    <a:pt x="41910" y="2540"/>
                    <a:pt x="53340" y="1270"/>
                  </a:cubicBezTo>
                  <a:cubicBezTo>
                    <a:pt x="63500" y="0"/>
                    <a:pt x="78740" y="2540"/>
                    <a:pt x="88900" y="10160"/>
                  </a:cubicBezTo>
                  <a:cubicBezTo>
                    <a:pt x="99060" y="17780"/>
                    <a:pt x="110490" y="52070"/>
                    <a:pt x="110490" y="5207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96683" y="1353671"/>
            <a:ext cx="14369018" cy="7579657"/>
          </a:xfrm>
          <a:custGeom>
            <a:avLst/>
            <a:gdLst/>
            <a:ahLst/>
            <a:cxnLst/>
            <a:rect l="l" t="t" r="r" b="b"/>
            <a:pathLst>
              <a:path w="14369018" h="7579657">
                <a:moveTo>
                  <a:pt x="0" y="0"/>
                </a:moveTo>
                <a:lnTo>
                  <a:pt x="14369018" y="0"/>
                </a:lnTo>
                <a:lnTo>
                  <a:pt x="14369018" y="7579658"/>
                </a:lnTo>
                <a:lnTo>
                  <a:pt x="0" y="75796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821478" y="5257800"/>
            <a:ext cx="5466522" cy="5029200"/>
          </a:xfrm>
          <a:custGeom>
            <a:avLst/>
            <a:gdLst/>
            <a:ahLst/>
            <a:cxnLst/>
            <a:rect l="l" t="t" r="r" b="b"/>
            <a:pathLst>
              <a:path w="5466522" h="5029200">
                <a:moveTo>
                  <a:pt x="0" y="0"/>
                </a:moveTo>
                <a:lnTo>
                  <a:pt x="5466522" y="0"/>
                </a:lnTo>
                <a:lnTo>
                  <a:pt x="5466522" y="5029200"/>
                </a:lnTo>
                <a:lnTo>
                  <a:pt x="0" y="50292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720195" y="1793161"/>
            <a:ext cx="4664418" cy="6356958"/>
          </a:xfrm>
          <a:custGeom>
            <a:avLst/>
            <a:gdLst/>
            <a:ahLst/>
            <a:cxnLst/>
            <a:rect l="l" t="t" r="r" b="b"/>
            <a:pathLst>
              <a:path w="4664418" h="6356958">
                <a:moveTo>
                  <a:pt x="0" y="0"/>
                </a:moveTo>
                <a:lnTo>
                  <a:pt x="4664418" y="0"/>
                </a:lnTo>
                <a:lnTo>
                  <a:pt x="4664418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101242" y="2360965"/>
            <a:ext cx="4042256" cy="831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51"/>
              </a:lnSpc>
            </a:pPr>
            <a:r>
              <a:rPr lang="en-US" sz="6876" spc="-137">
                <a:solidFill>
                  <a:srgbClr val="F7ECD2"/>
                </a:solidFill>
                <a:latin typeface="League Gothic"/>
                <a:ea typeface="League Gothic"/>
                <a:cs typeface="League Gothic"/>
                <a:sym typeface="League Gothic"/>
              </a:rPr>
              <a:t>CUM CONTINUĂM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618370" y="4015723"/>
            <a:ext cx="4782546" cy="3128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00"/>
              </a:lnSpc>
            </a:pPr>
            <a:r>
              <a:rPr lang="en-US" sz="4429" b="1">
                <a:solidFill>
                  <a:srgbClr val="F7ECD2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ALBUMUL LITERELOR</a:t>
            </a:r>
          </a:p>
          <a:p>
            <a:pPr algn="l">
              <a:lnSpc>
                <a:spcPts val="6200"/>
              </a:lnSpc>
            </a:pPr>
            <a:endParaRPr lang="en-US" sz="4429" b="1">
              <a:solidFill>
                <a:srgbClr val="F7ECD2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  <a:p>
            <a:pPr marL="956272" lvl="1" indent="-478136" algn="l">
              <a:lnSpc>
                <a:spcPts val="6200"/>
              </a:lnSpc>
              <a:buFont typeface="Arial"/>
              <a:buChar char="•"/>
            </a:pPr>
            <a:r>
              <a:rPr lang="en-US" sz="4429" b="1">
                <a:solidFill>
                  <a:srgbClr val="F7ECD2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fișa literei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96683" y="1353671"/>
            <a:ext cx="14369018" cy="7579657"/>
          </a:xfrm>
          <a:custGeom>
            <a:avLst/>
            <a:gdLst/>
            <a:ahLst/>
            <a:cxnLst/>
            <a:rect l="l" t="t" r="r" b="b"/>
            <a:pathLst>
              <a:path w="14369018" h="7579657">
                <a:moveTo>
                  <a:pt x="0" y="0"/>
                </a:moveTo>
                <a:lnTo>
                  <a:pt x="14369018" y="0"/>
                </a:lnTo>
                <a:lnTo>
                  <a:pt x="14369018" y="7579658"/>
                </a:lnTo>
                <a:lnTo>
                  <a:pt x="0" y="75796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821478" y="5257800"/>
            <a:ext cx="5466522" cy="5029200"/>
          </a:xfrm>
          <a:custGeom>
            <a:avLst/>
            <a:gdLst/>
            <a:ahLst/>
            <a:cxnLst/>
            <a:rect l="l" t="t" r="r" b="b"/>
            <a:pathLst>
              <a:path w="5466522" h="5029200">
                <a:moveTo>
                  <a:pt x="0" y="0"/>
                </a:moveTo>
                <a:lnTo>
                  <a:pt x="5466522" y="0"/>
                </a:lnTo>
                <a:lnTo>
                  <a:pt x="5466522" y="5029200"/>
                </a:lnTo>
                <a:lnTo>
                  <a:pt x="0" y="50292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479608">
            <a:off x="6960808" y="369277"/>
            <a:ext cx="5861702" cy="7881280"/>
          </a:xfrm>
          <a:custGeom>
            <a:avLst/>
            <a:gdLst/>
            <a:ahLst/>
            <a:cxnLst/>
            <a:rect l="l" t="t" r="r" b="b"/>
            <a:pathLst>
              <a:path w="5861702" h="7881280">
                <a:moveTo>
                  <a:pt x="0" y="0"/>
                </a:moveTo>
                <a:lnTo>
                  <a:pt x="5861702" y="0"/>
                </a:lnTo>
                <a:lnTo>
                  <a:pt x="5861702" y="7881280"/>
                </a:lnTo>
                <a:lnTo>
                  <a:pt x="0" y="78812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101242" y="2360965"/>
            <a:ext cx="4042256" cy="831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51"/>
              </a:lnSpc>
            </a:pPr>
            <a:r>
              <a:rPr lang="en-US" sz="6876" spc="-137">
                <a:solidFill>
                  <a:srgbClr val="F7ECD2"/>
                </a:solidFill>
                <a:latin typeface="League Gothic"/>
                <a:ea typeface="League Gothic"/>
                <a:cs typeface="League Gothic"/>
                <a:sym typeface="League Gothic"/>
              </a:rPr>
              <a:t>CUM CONTINUĂM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618370" y="4015723"/>
            <a:ext cx="4782546" cy="3128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00"/>
              </a:lnSpc>
            </a:pPr>
            <a:r>
              <a:rPr lang="en-US" sz="4429" b="1">
                <a:solidFill>
                  <a:srgbClr val="F7ECD2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ALBUMUL LITERELOR</a:t>
            </a:r>
          </a:p>
          <a:p>
            <a:pPr algn="l">
              <a:lnSpc>
                <a:spcPts val="6200"/>
              </a:lnSpc>
            </a:pPr>
            <a:endParaRPr lang="en-US" sz="4429" b="1">
              <a:solidFill>
                <a:srgbClr val="F7ECD2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  <a:p>
            <a:pPr marL="956272" lvl="1" indent="-478136" algn="l">
              <a:lnSpc>
                <a:spcPts val="6200"/>
              </a:lnSpc>
              <a:buFont typeface="Arial"/>
              <a:buChar char="•"/>
            </a:pPr>
            <a:r>
              <a:rPr lang="en-US" sz="4429" b="1">
                <a:solidFill>
                  <a:srgbClr val="F7ECD2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fișa literei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>
            <a:hlinkClick r:id="rId3" tooltip="https://www.baamboozle.com/game/239555"/>
          </p:cNvPr>
          <p:cNvSpPr/>
          <p:nvPr/>
        </p:nvSpPr>
        <p:spPr>
          <a:xfrm>
            <a:off x="1028700" y="1353671"/>
            <a:ext cx="14369018" cy="7579657"/>
          </a:xfrm>
          <a:custGeom>
            <a:avLst/>
            <a:gdLst/>
            <a:ahLst/>
            <a:cxnLst/>
            <a:rect l="l" t="t" r="r" b="b"/>
            <a:pathLst>
              <a:path w="14369018" h="7579657">
                <a:moveTo>
                  <a:pt x="0" y="0"/>
                </a:moveTo>
                <a:lnTo>
                  <a:pt x="14369018" y="0"/>
                </a:lnTo>
                <a:lnTo>
                  <a:pt x="14369018" y="7579658"/>
                </a:lnTo>
                <a:lnTo>
                  <a:pt x="0" y="75796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341234" y="597778"/>
            <a:ext cx="2456908" cy="2491161"/>
          </a:xfrm>
          <a:custGeom>
            <a:avLst/>
            <a:gdLst/>
            <a:ahLst/>
            <a:cxnLst/>
            <a:rect l="l" t="t" r="r" b="b"/>
            <a:pathLst>
              <a:path w="2456908" h="2491161">
                <a:moveTo>
                  <a:pt x="0" y="0"/>
                </a:moveTo>
                <a:lnTo>
                  <a:pt x="2456908" y="0"/>
                </a:lnTo>
                <a:lnTo>
                  <a:pt x="2456908" y="2491161"/>
                </a:lnTo>
                <a:lnTo>
                  <a:pt x="0" y="24911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380373">
            <a:off x="11781534" y="962158"/>
            <a:ext cx="3333147" cy="1762402"/>
          </a:xfrm>
          <a:custGeom>
            <a:avLst/>
            <a:gdLst/>
            <a:ahLst/>
            <a:cxnLst/>
            <a:rect l="l" t="t" r="r" b="b"/>
            <a:pathLst>
              <a:path w="3333147" h="1762402">
                <a:moveTo>
                  <a:pt x="0" y="0"/>
                </a:moveTo>
                <a:lnTo>
                  <a:pt x="3333147" y="0"/>
                </a:lnTo>
                <a:lnTo>
                  <a:pt x="3333147" y="1762402"/>
                </a:lnTo>
                <a:lnTo>
                  <a:pt x="0" y="17624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578701" y="3024857"/>
            <a:ext cx="7594999" cy="7120311"/>
          </a:xfrm>
          <a:custGeom>
            <a:avLst/>
            <a:gdLst/>
            <a:ahLst/>
            <a:cxnLst/>
            <a:rect l="l" t="t" r="r" b="b"/>
            <a:pathLst>
              <a:path w="7594999" h="7120311">
                <a:moveTo>
                  <a:pt x="0" y="0"/>
                </a:moveTo>
                <a:lnTo>
                  <a:pt x="7594999" y="0"/>
                </a:lnTo>
                <a:lnTo>
                  <a:pt x="7594999" y="7120312"/>
                </a:lnTo>
                <a:lnTo>
                  <a:pt x="0" y="712031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772022" y="2169024"/>
            <a:ext cx="8806863" cy="2192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20"/>
              </a:lnSpc>
            </a:pPr>
            <a:r>
              <a:rPr lang="en-US" sz="6300" spc="-126">
                <a:solidFill>
                  <a:srgbClr val="F7ECD2"/>
                </a:solidFill>
                <a:latin typeface="Abril Fatface"/>
                <a:ea typeface="Abril Fatface"/>
                <a:cs typeface="Abril Fatface"/>
                <a:sym typeface="Abril Fatface"/>
              </a:rPr>
              <a:t>CUM DEVIN CUVINTELE JUCĂUȘE?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838301" y="4621530"/>
            <a:ext cx="4674305" cy="929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5399" b="1" u="sng">
                <a:solidFill>
                  <a:srgbClr val="F7ECD2"/>
                </a:solidFill>
                <a:latin typeface="DejaVu Serif Bold"/>
                <a:ea typeface="DejaVu Serif Bold"/>
                <a:cs typeface="DejaVu Serif Bold"/>
                <a:sym typeface="DejaVu Serif Bold"/>
                <a:hlinkClick r:id="rId3" tooltip="https://www.baamboozle.com/game/239555"/>
              </a:rPr>
              <a:t>Baamboozle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1353671"/>
            <a:ext cx="14369018" cy="7579657"/>
          </a:xfrm>
          <a:custGeom>
            <a:avLst/>
            <a:gdLst/>
            <a:ahLst/>
            <a:cxnLst/>
            <a:rect l="l" t="t" r="r" b="b"/>
            <a:pathLst>
              <a:path w="14369018" h="7579657">
                <a:moveTo>
                  <a:pt x="0" y="0"/>
                </a:moveTo>
                <a:lnTo>
                  <a:pt x="14369018" y="0"/>
                </a:lnTo>
                <a:lnTo>
                  <a:pt x="14369018" y="7579658"/>
                </a:lnTo>
                <a:lnTo>
                  <a:pt x="0" y="75796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623682" y="1869568"/>
            <a:ext cx="10665793" cy="5463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76"/>
              </a:lnSpc>
            </a:pPr>
            <a:r>
              <a:rPr lang="en-US" sz="6495" spc="-201">
                <a:solidFill>
                  <a:srgbClr val="FFFFFF"/>
                </a:solidFill>
                <a:latin typeface="Abril Fatface"/>
                <a:ea typeface="Abril Fatface"/>
                <a:cs typeface="Abril Fatface"/>
                <a:sym typeface="Abril Fatface"/>
              </a:rPr>
              <a:t>ÎNVĂȚAREA NU ARE LOC ÎNTRE GURA CUIVA ȘI URECHEA ALTCUIVA, CI ARE LOC ÎNTRE INIMI ȘI MINȚI.</a:t>
            </a:r>
          </a:p>
        </p:txBody>
      </p:sp>
      <p:sp>
        <p:nvSpPr>
          <p:cNvPr id="5" name="Freeform 5"/>
          <p:cNvSpPr/>
          <p:nvPr/>
        </p:nvSpPr>
        <p:spPr>
          <a:xfrm>
            <a:off x="14219367" y="597778"/>
            <a:ext cx="2456908" cy="2491161"/>
          </a:xfrm>
          <a:custGeom>
            <a:avLst/>
            <a:gdLst/>
            <a:ahLst/>
            <a:cxnLst/>
            <a:rect l="l" t="t" r="r" b="b"/>
            <a:pathLst>
              <a:path w="2456908" h="2491161">
                <a:moveTo>
                  <a:pt x="0" y="0"/>
                </a:moveTo>
                <a:lnTo>
                  <a:pt x="2456908" y="0"/>
                </a:lnTo>
                <a:lnTo>
                  <a:pt x="2456908" y="2491161"/>
                </a:lnTo>
                <a:lnTo>
                  <a:pt x="0" y="24911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380373">
            <a:off x="12552794" y="147499"/>
            <a:ext cx="3333147" cy="1762402"/>
          </a:xfrm>
          <a:custGeom>
            <a:avLst/>
            <a:gdLst/>
            <a:ahLst/>
            <a:cxnLst/>
            <a:rect l="l" t="t" r="r" b="b"/>
            <a:pathLst>
              <a:path w="3333147" h="1762402">
                <a:moveTo>
                  <a:pt x="0" y="0"/>
                </a:moveTo>
                <a:lnTo>
                  <a:pt x="3333147" y="0"/>
                </a:lnTo>
                <a:lnTo>
                  <a:pt x="3333147" y="1762402"/>
                </a:lnTo>
                <a:lnTo>
                  <a:pt x="0" y="1762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289475" y="5663364"/>
            <a:ext cx="4998525" cy="4623636"/>
          </a:xfrm>
          <a:custGeom>
            <a:avLst/>
            <a:gdLst/>
            <a:ahLst/>
            <a:cxnLst/>
            <a:rect l="l" t="t" r="r" b="b"/>
            <a:pathLst>
              <a:path w="4998525" h="4623636">
                <a:moveTo>
                  <a:pt x="0" y="0"/>
                </a:moveTo>
                <a:lnTo>
                  <a:pt x="4998525" y="0"/>
                </a:lnTo>
                <a:lnTo>
                  <a:pt x="4998525" y="4623636"/>
                </a:lnTo>
                <a:lnTo>
                  <a:pt x="0" y="462363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619086" y="1520483"/>
            <a:ext cx="11640214" cy="7246033"/>
          </a:xfrm>
          <a:custGeom>
            <a:avLst/>
            <a:gdLst/>
            <a:ahLst/>
            <a:cxnLst/>
            <a:rect l="l" t="t" r="r" b="b"/>
            <a:pathLst>
              <a:path w="11640214" h="7246033">
                <a:moveTo>
                  <a:pt x="0" y="0"/>
                </a:moveTo>
                <a:lnTo>
                  <a:pt x="11640214" y="0"/>
                </a:lnTo>
                <a:lnTo>
                  <a:pt x="11640214" y="7246034"/>
                </a:lnTo>
                <a:lnTo>
                  <a:pt x="0" y="72460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6733074" y="3030898"/>
            <a:ext cx="9456143" cy="46343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19"/>
              </a:lnSpc>
            </a:pPr>
            <a:r>
              <a:rPr lang="en-US" sz="8799" spc="-175">
                <a:solidFill>
                  <a:srgbClr val="F7ECD2"/>
                </a:solidFill>
                <a:latin typeface="Oilvare Base"/>
                <a:ea typeface="Oilvare Base"/>
                <a:cs typeface="Oilvare Base"/>
                <a:sym typeface="Oilvare Base"/>
              </a:rPr>
              <a:t>CREATIVITATE SI MULT SPOR ÎN TOATE!</a:t>
            </a:r>
          </a:p>
        </p:txBody>
      </p:sp>
      <p:sp>
        <p:nvSpPr>
          <p:cNvPr id="5" name="Freeform 5"/>
          <p:cNvSpPr/>
          <p:nvPr/>
        </p:nvSpPr>
        <p:spPr>
          <a:xfrm rot="-1137197">
            <a:off x="5579783" y="570010"/>
            <a:ext cx="2306583" cy="2594317"/>
          </a:xfrm>
          <a:custGeom>
            <a:avLst/>
            <a:gdLst/>
            <a:ahLst/>
            <a:cxnLst/>
            <a:rect l="l" t="t" r="r" b="b"/>
            <a:pathLst>
              <a:path w="2306583" h="2594317">
                <a:moveTo>
                  <a:pt x="0" y="0"/>
                </a:moveTo>
                <a:lnTo>
                  <a:pt x="2306583" y="0"/>
                </a:lnTo>
                <a:lnTo>
                  <a:pt x="2306583" y="2594317"/>
                </a:lnTo>
                <a:lnTo>
                  <a:pt x="0" y="25943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408174">
            <a:off x="15570412" y="740619"/>
            <a:ext cx="1688888" cy="3106650"/>
          </a:xfrm>
          <a:custGeom>
            <a:avLst/>
            <a:gdLst/>
            <a:ahLst/>
            <a:cxnLst/>
            <a:rect l="l" t="t" r="r" b="b"/>
            <a:pathLst>
              <a:path w="1688888" h="3106650">
                <a:moveTo>
                  <a:pt x="0" y="0"/>
                </a:moveTo>
                <a:lnTo>
                  <a:pt x="1688888" y="0"/>
                </a:lnTo>
                <a:lnTo>
                  <a:pt x="1688888" y="3106650"/>
                </a:lnTo>
                <a:lnTo>
                  <a:pt x="0" y="31066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1353671"/>
            <a:ext cx="14369018" cy="7579657"/>
          </a:xfrm>
          <a:custGeom>
            <a:avLst/>
            <a:gdLst/>
            <a:ahLst/>
            <a:cxnLst/>
            <a:rect l="l" t="t" r="r" b="b"/>
            <a:pathLst>
              <a:path w="14369018" h="7579657">
                <a:moveTo>
                  <a:pt x="0" y="0"/>
                </a:moveTo>
                <a:lnTo>
                  <a:pt x="14369018" y="0"/>
                </a:lnTo>
                <a:lnTo>
                  <a:pt x="14369018" y="7579658"/>
                </a:lnTo>
                <a:lnTo>
                  <a:pt x="0" y="75796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341234" y="597778"/>
            <a:ext cx="2456908" cy="2491161"/>
          </a:xfrm>
          <a:custGeom>
            <a:avLst/>
            <a:gdLst/>
            <a:ahLst/>
            <a:cxnLst/>
            <a:rect l="l" t="t" r="r" b="b"/>
            <a:pathLst>
              <a:path w="2456908" h="2491161">
                <a:moveTo>
                  <a:pt x="0" y="0"/>
                </a:moveTo>
                <a:lnTo>
                  <a:pt x="2456908" y="0"/>
                </a:lnTo>
                <a:lnTo>
                  <a:pt x="2456908" y="2491161"/>
                </a:lnTo>
                <a:lnTo>
                  <a:pt x="0" y="24911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380373">
            <a:off x="11781534" y="962158"/>
            <a:ext cx="3333147" cy="1762402"/>
          </a:xfrm>
          <a:custGeom>
            <a:avLst/>
            <a:gdLst/>
            <a:ahLst/>
            <a:cxnLst/>
            <a:rect l="l" t="t" r="r" b="b"/>
            <a:pathLst>
              <a:path w="3333147" h="1762402">
                <a:moveTo>
                  <a:pt x="0" y="0"/>
                </a:moveTo>
                <a:lnTo>
                  <a:pt x="3333147" y="0"/>
                </a:lnTo>
                <a:lnTo>
                  <a:pt x="3333147" y="1762402"/>
                </a:lnTo>
                <a:lnTo>
                  <a:pt x="0" y="1762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101242" y="3724770"/>
            <a:ext cx="8806863" cy="4326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89"/>
              </a:lnSpc>
            </a:pPr>
            <a:r>
              <a:rPr lang="en-US" sz="6099" b="1" spc="-189">
                <a:solidFill>
                  <a:srgbClr val="EF391F"/>
                </a:solidFill>
                <a:latin typeface="Arimo Bold"/>
                <a:ea typeface="Arimo Bold"/>
                <a:cs typeface="Arimo Bold"/>
                <a:sym typeface="Arimo Bold"/>
              </a:rPr>
              <a:t>Cum</a:t>
            </a:r>
            <a:r>
              <a:rPr lang="en-US" sz="6099" b="1" i="1" spc="-189">
                <a:solidFill>
                  <a:srgbClr val="EF391F"/>
                </a:solidFill>
                <a:latin typeface="Arimo Bold Italics"/>
                <a:ea typeface="Arimo Bold Italics"/>
                <a:cs typeface="Arimo Bold Italics"/>
                <a:sym typeface="Arimo Bold Italics"/>
              </a:rPr>
              <a:t> </a:t>
            </a:r>
          </a:p>
          <a:p>
            <a:pPr marL="755651" lvl="1" indent="-377825" algn="l">
              <a:lnSpc>
                <a:spcPts val="3150"/>
              </a:lnSpc>
              <a:buFont typeface="Arial"/>
              <a:buChar char="•"/>
            </a:pPr>
            <a:r>
              <a:rPr lang="en-US" sz="3500" b="1" spc="-108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fac școala prietenoasă?</a:t>
            </a:r>
          </a:p>
          <a:p>
            <a:pPr algn="l">
              <a:lnSpc>
                <a:spcPts val="3150"/>
              </a:lnSpc>
            </a:pPr>
            <a:endParaRPr lang="en-US" sz="3500" b="1" spc="-108">
              <a:solidFill>
                <a:srgbClr val="FFFFFF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marL="755651" lvl="1" indent="-377825" algn="l">
              <a:lnSpc>
                <a:spcPts val="3150"/>
              </a:lnSpc>
              <a:buFont typeface="Arial"/>
              <a:buChar char="•"/>
            </a:pPr>
            <a:r>
              <a:rPr lang="en-US" sz="3500" b="1" spc="-108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modelez mentalitatea copilului pentru ca el să rămână angajat în învățare?</a:t>
            </a:r>
          </a:p>
          <a:p>
            <a:pPr algn="l">
              <a:lnSpc>
                <a:spcPts val="3150"/>
              </a:lnSpc>
            </a:pPr>
            <a:endParaRPr lang="en-US" sz="3500" b="1" spc="-108">
              <a:solidFill>
                <a:srgbClr val="FFFFFF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marL="755651" lvl="1" indent="-377825" algn="l">
              <a:lnSpc>
                <a:spcPts val="3150"/>
              </a:lnSpc>
              <a:buFont typeface="Arial"/>
              <a:buChar char="•"/>
            </a:pPr>
            <a:r>
              <a:rPr lang="en-US" sz="3500" b="1" spc="-108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stimulez curiozitatea, mirarea, creativitatea elevilor?</a:t>
            </a:r>
          </a:p>
          <a:p>
            <a:pPr algn="l">
              <a:lnSpc>
                <a:spcPts val="3150"/>
              </a:lnSpc>
            </a:pPr>
            <a:endParaRPr lang="en-US" sz="3500" b="1" spc="-108">
              <a:solidFill>
                <a:srgbClr val="FFFFFF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marL="755651" lvl="1" indent="-377825" algn="l">
              <a:lnSpc>
                <a:spcPts val="3150"/>
              </a:lnSpc>
              <a:buFont typeface="Arial"/>
              <a:buChar char="•"/>
            </a:pPr>
            <a:r>
              <a:rPr lang="en-US" sz="3500" b="1" spc="-108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cresc performanța școlară?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534371" y="2549229"/>
            <a:ext cx="8806863" cy="10231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04"/>
              </a:lnSpc>
            </a:pPr>
            <a:r>
              <a:rPr lang="en-US" sz="8300" spc="-166">
                <a:solidFill>
                  <a:srgbClr val="F7ECD2"/>
                </a:solidFill>
                <a:latin typeface="League Gothic"/>
                <a:ea typeface="League Gothic"/>
                <a:cs typeface="League Gothic"/>
                <a:sym typeface="League Gothic"/>
              </a:rPr>
              <a:t>JURNAL DE CUVINTE VALOROASE</a:t>
            </a:r>
          </a:p>
        </p:txBody>
      </p:sp>
      <p:sp>
        <p:nvSpPr>
          <p:cNvPr id="8" name="Freeform 8"/>
          <p:cNvSpPr/>
          <p:nvPr/>
        </p:nvSpPr>
        <p:spPr>
          <a:xfrm>
            <a:off x="10708662" y="3803142"/>
            <a:ext cx="7417413" cy="6360432"/>
          </a:xfrm>
          <a:custGeom>
            <a:avLst/>
            <a:gdLst/>
            <a:ahLst/>
            <a:cxnLst/>
            <a:rect l="l" t="t" r="r" b="b"/>
            <a:pathLst>
              <a:path w="7417413" h="6360432">
                <a:moveTo>
                  <a:pt x="0" y="0"/>
                </a:moveTo>
                <a:lnTo>
                  <a:pt x="7417413" y="0"/>
                </a:lnTo>
                <a:lnTo>
                  <a:pt x="7417413" y="6360431"/>
                </a:lnTo>
                <a:lnTo>
                  <a:pt x="0" y="636043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619086" y="1520483"/>
            <a:ext cx="11640214" cy="7246033"/>
          </a:xfrm>
          <a:custGeom>
            <a:avLst/>
            <a:gdLst/>
            <a:ahLst/>
            <a:cxnLst/>
            <a:rect l="l" t="t" r="r" b="b"/>
            <a:pathLst>
              <a:path w="11640214" h="7246033">
                <a:moveTo>
                  <a:pt x="0" y="0"/>
                </a:moveTo>
                <a:lnTo>
                  <a:pt x="11640214" y="0"/>
                </a:lnTo>
                <a:lnTo>
                  <a:pt x="11640214" y="7246034"/>
                </a:lnTo>
                <a:lnTo>
                  <a:pt x="0" y="72460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4300" y="146227"/>
            <a:ext cx="6868134" cy="10026473"/>
          </a:xfrm>
          <a:custGeom>
            <a:avLst/>
            <a:gdLst/>
            <a:ahLst/>
            <a:cxnLst/>
            <a:rect l="l" t="t" r="r" b="b"/>
            <a:pathLst>
              <a:path w="6868134" h="10026473">
                <a:moveTo>
                  <a:pt x="0" y="0"/>
                </a:moveTo>
                <a:lnTo>
                  <a:pt x="6868134" y="0"/>
                </a:lnTo>
                <a:lnTo>
                  <a:pt x="6868134" y="10026473"/>
                </a:lnTo>
                <a:lnTo>
                  <a:pt x="0" y="100264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6982434" y="4037870"/>
            <a:ext cx="4496438" cy="2743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7"/>
              </a:lnSpc>
            </a:pPr>
            <a:r>
              <a:rPr lang="en-US" sz="3763" b="1" spc="-116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Hai să explicăm  cuvinte cu impact în viața noastră de zi cu zi! (mai ales de la școală)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285971" y="2460307"/>
            <a:ext cx="8806863" cy="1099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0"/>
              </a:lnSpc>
            </a:pPr>
            <a:r>
              <a:rPr lang="en-US" sz="9000" spc="-179">
                <a:solidFill>
                  <a:srgbClr val="F7ECD2"/>
                </a:solidFill>
                <a:latin typeface="League Gothic"/>
                <a:ea typeface="League Gothic"/>
                <a:cs typeface="League Gothic"/>
                <a:sym typeface="League Gothic"/>
              </a:rPr>
              <a:t>VALOAREA DIN CUVINTE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053163" y="3320301"/>
            <a:ext cx="4898972" cy="4368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50"/>
              </a:lnSpc>
            </a:pPr>
            <a:r>
              <a:rPr lang="en-US" sz="3500" b="1" spc="-108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Pentru:</a:t>
            </a:r>
          </a:p>
          <a:p>
            <a:pPr marL="755651" lvl="1" indent="-377825" algn="l">
              <a:lnSpc>
                <a:spcPts val="3955"/>
              </a:lnSpc>
              <a:buFont typeface="Arial"/>
              <a:buChar char="•"/>
            </a:pPr>
            <a:r>
              <a:rPr lang="en-US" sz="3500" b="1" spc="-108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cunoașterea limbii române</a:t>
            </a:r>
          </a:p>
          <a:p>
            <a:pPr marL="755651" lvl="1" indent="-377825" algn="l">
              <a:lnSpc>
                <a:spcPts val="3955"/>
              </a:lnSpc>
              <a:buFont typeface="Arial"/>
              <a:buChar char="•"/>
            </a:pPr>
            <a:r>
              <a:rPr lang="en-US" sz="3500" b="1" spc="-108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comunicare eficientă</a:t>
            </a:r>
          </a:p>
          <a:p>
            <a:pPr marL="755651" lvl="1" indent="-377825" algn="l">
              <a:lnSpc>
                <a:spcPts val="3955"/>
              </a:lnSpc>
              <a:buFont typeface="Arial"/>
              <a:buChar char="•"/>
            </a:pPr>
            <a:r>
              <a:rPr lang="en-US" sz="3500" b="1" spc="-108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conștientizarea emoțiilor</a:t>
            </a:r>
          </a:p>
          <a:p>
            <a:pPr marL="755651" lvl="1" indent="-377825" algn="l">
              <a:lnSpc>
                <a:spcPts val="3955"/>
              </a:lnSpc>
              <a:buFont typeface="Arial"/>
              <a:buChar char="•"/>
            </a:pPr>
            <a:r>
              <a:rPr lang="en-US" sz="3500" b="1" spc="-108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dezvoltarea gândirii critice.</a:t>
            </a:r>
          </a:p>
        </p:txBody>
      </p:sp>
      <p:sp>
        <p:nvSpPr>
          <p:cNvPr id="8" name="Freeform 8"/>
          <p:cNvSpPr/>
          <p:nvPr/>
        </p:nvSpPr>
        <p:spPr>
          <a:xfrm rot="-1137197">
            <a:off x="5579783" y="570010"/>
            <a:ext cx="2306583" cy="2594317"/>
          </a:xfrm>
          <a:custGeom>
            <a:avLst/>
            <a:gdLst/>
            <a:ahLst/>
            <a:cxnLst/>
            <a:rect l="l" t="t" r="r" b="b"/>
            <a:pathLst>
              <a:path w="2306583" h="2594317">
                <a:moveTo>
                  <a:pt x="0" y="0"/>
                </a:moveTo>
                <a:lnTo>
                  <a:pt x="2306583" y="0"/>
                </a:lnTo>
                <a:lnTo>
                  <a:pt x="2306583" y="2594317"/>
                </a:lnTo>
                <a:lnTo>
                  <a:pt x="0" y="25943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2408174">
            <a:off x="15570412" y="740619"/>
            <a:ext cx="1688888" cy="3106650"/>
          </a:xfrm>
          <a:custGeom>
            <a:avLst/>
            <a:gdLst/>
            <a:ahLst/>
            <a:cxnLst/>
            <a:rect l="l" t="t" r="r" b="b"/>
            <a:pathLst>
              <a:path w="1688888" h="3106650">
                <a:moveTo>
                  <a:pt x="0" y="0"/>
                </a:moveTo>
                <a:lnTo>
                  <a:pt x="1688888" y="0"/>
                </a:lnTo>
                <a:lnTo>
                  <a:pt x="1688888" y="3106650"/>
                </a:lnTo>
                <a:lnTo>
                  <a:pt x="0" y="31066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1353671"/>
            <a:ext cx="14369018" cy="7579657"/>
          </a:xfrm>
          <a:custGeom>
            <a:avLst/>
            <a:gdLst/>
            <a:ahLst/>
            <a:cxnLst/>
            <a:rect l="l" t="t" r="r" b="b"/>
            <a:pathLst>
              <a:path w="14369018" h="7579657">
                <a:moveTo>
                  <a:pt x="0" y="0"/>
                </a:moveTo>
                <a:lnTo>
                  <a:pt x="14369018" y="0"/>
                </a:lnTo>
                <a:lnTo>
                  <a:pt x="14369018" y="7579658"/>
                </a:lnTo>
                <a:lnTo>
                  <a:pt x="0" y="75796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438352" y="2389540"/>
            <a:ext cx="9617062" cy="995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8"/>
              </a:lnSpc>
            </a:pPr>
            <a:r>
              <a:rPr lang="en-US" sz="8100" spc="-162">
                <a:solidFill>
                  <a:srgbClr val="F7ECD2"/>
                </a:solidFill>
                <a:latin typeface="League Gothic"/>
                <a:ea typeface="League Gothic"/>
                <a:cs typeface="League Gothic"/>
                <a:sym typeface="League Gothic"/>
              </a:rPr>
              <a:t>JURNAL DE CUVINTE VALOROASE</a:t>
            </a:r>
          </a:p>
        </p:txBody>
      </p:sp>
      <p:sp>
        <p:nvSpPr>
          <p:cNvPr id="5" name="Freeform 5"/>
          <p:cNvSpPr/>
          <p:nvPr/>
        </p:nvSpPr>
        <p:spPr>
          <a:xfrm>
            <a:off x="10341234" y="597778"/>
            <a:ext cx="2456908" cy="2491161"/>
          </a:xfrm>
          <a:custGeom>
            <a:avLst/>
            <a:gdLst/>
            <a:ahLst/>
            <a:cxnLst/>
            <a:rect l="l" t="t" r="r" b="b"/>
            <a:pathLst>
              <a:path w="2456908" h="2491161">
                <a:moveTo>
                  <a:pt x="0" y="0"/>
                </a:moveTo>
                <a:lnTo>
                  <a:pt x="2456908" y="0"/>
                </a:lnTo>
                <a:lnTo>
                  <a:pt x="2456908" y="2491161"/>
                </a:lnTo>
                <a:lnTo>
                  <a:pt x="0" y="24911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380373">
            <a:off x="11781534" y="962158"/>
            <a:ext cx="3333147" cy="1762402"/>
          </a:xfrm>
          <a:custGeom>
            <a:avLst/>
            <a:gdLst/>
            <a:ahLst/>
            <a:cxnLst/>
            <a:rect l="l" t="t" r="r" b="b"/>
            <a:pathLst>
              <a:path w="3333147" h="1762402">
                <a:moveTo>
                  <a:pt x="0" y="0"/>
                </a:moveTo>
                <a:lnTo>
                  <a:pt x="3333147" y="0"/>
                </a:lnTo>
                <a:lnTo>
                  <a:pt x="3333147" y="1762402"/>
                </a:lnTo>
                <a:lnTo>
                  <a:pt x="0" y="1762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708662" y="3803142"/>
            <a:ext cx="7417413" cy="6360432"/>
          </a:xfrm>
          <a:custGeom>
            <a:avLst/>
            <a:gdLst/>
            <a:ahLst/>
            <a:cxnLst/>
            <a:rect l="l" t="t" r="r" b="b"/>
            <a:pathLst>
              <a:path w="7417413" h="6360432">
                <a:moveTo>
                  <a:pt x="0" y="0"/>
                </a:moveTo>
                <a:lnTo>
                  <a:pt x="7417413" y="0"/>
                </a:lnTo>
                <a:lnTo>
                  <a:pt x="7417413" y="6360431"/>
                </a:lnTo>
                <a:lnTo>
                  <a:pt x="0" y="636043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101242" y="4831617"/>
            <a:ext cx="8806863" cy="3219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just">
              <a:lnSpc>
                <a:spcPts val="3150"/>
              </a:lnSpc>
              <a:buFont typeface="Arial"/>
              <a:buChar char="•"/>
            </a:pPr>
            <a:r>
              <a:rPr lang="en-US" sz="3500" b="1" spc="-108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Alegem cuvinte care ne ajută să devenim mai buni, să înțelegem ce e rău sau cuvinte pe care le auzim și nu înțelegem</a:t>
            </a:r>
          </a:p>
          <a:p>
            <a:pPr algn="just">
              <a:lnSpc>
                <a:spcPts val="2880"/>
              </a:lnSpc>
            </a:pPr>
            <a:endParaRPr lang="en-US" sz="3500" b="1" spc="-108">
              <a:solidFill>
                <a:srgbClr val="FFFFFF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marL="755651" lvl="1" indent="-377825" algn="just">
              <a:lnSpc>
                <a:spcPts val="3150"/>
              </a:lnSpc>
              <a:buFont typeface="Arial"/>
              <a:buChar char="•"/>
            </a:pPr>
            <a:r>
              <a:rPr lang="en-US" sz="3500" spc="-108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</a:t>
            </a:r>
            <a:r>
              <a:rPr lang="en-US" sz="3500" b="1" spc="-108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criem explicația cuvântului așa cum o exprimă copiii</a:t>
            </a:r>
          </a:p>
          <a:p>
            <a:pPr algn="just">
              <a:lnSpc>
                <a:spcPts val="3150"/>
              </a:lnSpc>
            </a:pPr>
            <a:endParaRPr lang="en-US" sz="3500" b="1" spc="-108">
              <a:solidFill>
                <a:srgbClr val="FFFFFF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619086" y="1520483"/>
            <a:ext cx="11640214" cy="7246033"/>
          </a:xfrm>
          <a:custGeom>
            <a:avLst/>
            <a:gdLst/>
            <a:ahLst/>
            <a:cxnLst/>
            <a:rect l="l" t="t" r="r" b="b"/>
            <a:pathLst>
              <a:path w="11640214" h="7246033">
                <a:moveTo>
                  <a:pt x="0" y="0"/>
                </a:moveTo>
                <a:lnTo>
                  <a:pt x="11640214" y="0"/>
                </a:lnTo>
                <a:lnTo>
                  <a:pt x="11640214" y="7246034"/>
                </a:lnTo>
                <a:lnTo>
                  <a:pt x="0" y="72460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89130" y="1943100"/>
            <a:ext cx="8157591" cy="8229600"/>
          </a:xfrm>
          <a:custGeom>
            <a:avLst/>
            <a:gdLst/>
            <a:ahLst/>
            <a:cxnLst/>
            <a:rect l="l" t="t" r="r" b="b"/>
            <a:pathLst>
              <a:path w="8157591" h="8229600">
                <a:moveTo>
                  <a:pt x="0" y="0"/>
                </a:moveTo>
                <a:lnTo>
                  <a:pt x="8157591" y="0"/>
                </a:lnTo>
                <a:lnTo>
                  <a:pt x="815759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7285971" y="2460307"/>
            <a:ext cx="8806863" cy="1099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0"/>
              </a:lnSpc>
            </a:pPr>
            <a:r>
              <a:rPr lang="en-US" sz="9000" i="1" spc="-179">
                <a:solidFill>
                  <a:srgbClr val="F7ECD2"/>
                </a:solidFill>
                <a:latin typeface="League Gothic Italics"/>
                <a:ea typeface="League Gothic Italics"/>
                <a:cs typeface="League Gothic Italics"/>
                <a:sym typeface="League Gothic Italics"/>
              </a:rPr>
              <a:t>SUBJECT</a:t>
            </a:r>
          </a:p>
        </p:txBody>
      </p:sp>
      <p:sp>
        <p:nvSpPr>
          <p:cNvPr id="6" name="Freeform 6"/>
          <p:cNvSpPr/>
          <p:nvPr/>
        </p:nvSpPr>
        <p:spPr>
          <a:xfrm rot="-1137197">
            <a:off x="5579783" y="570010"/>
            <a:ext cx="2306583" cy="2594317"/>
          </a:xfrm>
          <a:custGeom>
            <a:avLst/>
            <a:gdLst/>
            <a:ahLst/>
            <a:cxnLst/>
            <a:rect l="l" t="t" r="r" b="b"/>
            <a:pathLst>
              <a:path w="2306583" h="2594317">
                <a:moveTo>
                  <a:pt x="0" y="0"/>
                </a:moveTo>
                <a:lnTo>
                  <a:pt x="2306583" y="0"/>
                </a:lnTo>
                <a:lnTo>
                  <a:pt x="2306583" y="2594317"/>
                </a:lnTo>
                <a:lnTo>
                  <a:pt x="0" y="25943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408174">
            <a:off x="15570412" y="740619"/>
            <a:ext cx="1688888" cy="3106650"/>
          </a:xfrm>
          <a:custGeom>
            <a:avLst/>
            <a:gdLst/>
            <a:ahLst/>
            <a:cxnLst/>
            <a:rect l="l" t="t" r="r" b="b"/>
            <a:pathLst>
              <a:path w="1688888" h="3106650">
                <a:moveTo>
                  <a:pt x="0" y="0"/>
                </a:moveTo>
                <a:lnTo>
                  <a:pt x="1688888" y="0"/>
                </a:lnTo>
                <a:lnTo>
                  <a:pt x="1688888" y="3106650"/>
                </a:lnTo>
                <a:lnTo>
                  <a:pt x="0" y="31066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590644">
            <a:off x="9146937" y="2095378"/>
            <a:ext cx="5544186" cy="6062393"/>
          </a:xfrm>
          <a:custGeom>
            <a:avLst/>
            <a:gdLst/>
            <a:ahLst/>
            <a:cxnLst/>
            <a:rect l="l" t="t" r="r" b="b"/>
            <a:pathLst>
              <a:path w="5544186" h="6062393">
                <a:moveTo>
                  <a:pt x="0" y="0"/>
                </a:moveTo>
                <a:lnTo>
                  <a:pt x="5544186" y="0"/>
                </a:lnTo>
                <a:lnTo>
                  <a:pt x="5544186" y="6062392"/>
                </a:lnTo>
                <a:lnTo>
                  <a:pt x="0" y="606239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2762" r="-2762" b="-8737"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520483"/>
            <a:ext cx="11640214" cy="7246033"/>
          </a:xfrm>
          <a:custGeom>
            <a:avLst/>
            <a:gdLst/>
            <a:ahLst/>
            <a:cxnLst/>
            <a:rect l="l" t="t" r="r" b="b"/>
            <a:pathLst>
              <a:path w="11640214" h="7246033">
                <a:moveTo>
                  <a:pt x="0" y="0"/>
                </a:moveTo>
                <a:lnTo>
                  <a:pt x="11640214" y="0"/>
                </a:lnTo>
                <a:lnTo>
                  <a:pt x="11640214" y="7246034"/>
                </a:lnTo>
                <a:lnTo>
                  <a:pt x="0" y="72460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130409" y="1943100"/>
            <a:ext cx="8157591" cy="8343900"/>
          </a:xfrm>
          <a:custGeom>
            <a:avLst/>
            <a:gdLst/>
            <a:ahLst/>
            <a:cxnLst/>
            <a:rect l="l" t="t" r="r" b="b"/>
            <a:pathLst>
              <a:path w="8157591" h="8343900">
                <a:moveTo>
                  <a:pt x="0" y="0"/>
                </a:moveTo>
                <a:lnTo>
                  <a:pt x="8157591" y="0"/>
                </a:lnTo>
                <a:lnTo>
                  <a:pt x="8157591" y="8343900"/>
                </a:lnTo>
                <a:lnTo>
                  <a:pt x="0" y="83439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94" r="-694"/>
            </a:stretch>
          </a:blipFill>
        </p:spPr>
      </p:sp>
      <p:sp>
        <p:nvSpPr>
          <p:cNvPr id="5" name="Freeform 5"/>
          <p:cNvSpPr/>
          <p:nvPr/>
        </p:nvSpPr>
        <p:spPr>
          <a:xfrm rot="-1137197">
            <a:off x="5579783" y="570010"/>
            <a:ext cx="2306583" cy="2594317"/>
          </a:xfrm>
          <a:custGeom>
            <a:avLst/>
            <a:gdLst/>
            <a:ahLst/>
            <a:cxnLst/>
            <a:rect l="l" t="t" r="r" b="b"/>
            <a:pathLst>
              <a:path w="2306583" h="2594317">
                <a:moveTo>
                  <a:pt x="0" y="0"/>
                </a:moveTo>
                <a:lnTo>
                  <a:pt x="2306583" y="0"/>
                </a:lnTo>
                <a:lnTo>
                  <a:pt x="2306583" y="2594317"/>
                </a:lnTo>
                <a:lnTo>
                  <a:pt x="0" y="25943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408174">
            <a:off x="15570412" y="740619"/>
            <a:ext cx="1688888" cy="3106650"/>
          </a:xfrm>
          <a:custGeom>
            <a:avLst/>
            <a:gdLst/>
            <a:ahLst/>
            <a:cxnLst/>
            <a:rect l="l" t="t" r="r" b="b"/>
            <a:pathLst>
              <a:path w="1688888" h="3106650">
                <a:moveTo>
                  <a:pt x="0" y="0"/>
                </a:moveTo>
                <a:lnTo>
                  <a:pt x="1688888" y="0"/>
                </a:lnTo>
                <a:lnTo>
                  <a:pt x="1688888" y="3106650"/>
                </a:lnTo>
                <a:lnTo>
                  <a:pt x="0" y="31066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1711880"/>
            <a:ext cx="6126076" cy="6865549"/>
          </a:xfrm>
          <a:custGeom>
            <a:avLst/>
            <a:gdLst/>
            <a:ahLst/>
            <a:cxnLst/>
            <a:rect l="l" t="t" r="r" b="b"/>
            <a:pathLst>
              <a:path w="6126076" h="6865549">
                <a:moveTo>
                  <a:pt x="0" y="0"/>
                </a:moveTo>
                <a:lnTo>
                  <a:pt x="6126076" y="0"/>
                </a:lnTo>
                <a:lnTo>
                  <a:pt x="6126076" y="6865550"/>
                </a:lnTo>
                <a:lnTo>
                  <a:pt x="0" y="686555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5626"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1353671"/>
            <a:ext cx="14369018" cy="7579657"/>
          </a:xfrm>
          <a:custGeom>
            <a:avLst/>
            <a:gdLst/>
            <a:ahLst/>
            <a:cxnLst/>
            <a:rect l="l" t="t" r="r" b="b"/>
            <a:pathLst>
              <a:path w="14369018" h="7579657">
                <a:moveTo>
                  <a:pt x="0" y="0"/>
                </a:moveTo>
                <a:lnTo>
                  <a:pt x="14369018" y="0"/>
                </a:lnTo>
                <a:lnTo>
                  <a:pt x="14369018" y="7579658"/>
                </a:lnTo>
                <a:lnTo>
                  <a:pt x="0" y="75796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774755" y="3403000"/>
            <a:ext cx="7358370" cy="6769700"/>
          </a:xfrm>
          <a:custGeom>
            <a:avLst/>
            <a:gdLst/>
            <a:ahLst/>
            <a:cxnLst/>
            <a:rect l="l" t="t" r="r" b="b"/>
            <a:pathLst>
              <a:path w="7358370" h="6769700">
                <a:moveTo>
                  <a:pt x="0" y="0"/>
                </a:moveTo>
                <a:lnTo>
                  <a:pt x="7358370" y="0"/>
                </a:lnTo>
                <a:lnTo>
                  <a:pt x="7358370" y="6769700"/>
                </a:lnTo>
                <a:lnTo>
                  <a:pt x="0" y="67697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101242" y="2418115"/>
            <a:ext cx="8806863" cy="1099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0"/>
              </a:lnSpc>
            </a:pPr>
            <a:r>
              <a:rPr lang="en-US" sz="9000" spc="-179">
                <a:solidFill>
                  <a:srgbClr val="F7ECD2"/>
                </a:solidFill>
                <a:latin typeface="League Gothic"/>
                <a:ea typeface="League Gothic"/>
                <a:cs typeface="League Gothic"/>
                <a:sym typeface="League Gothic"/>
              </a:rPr>
              <a:t>REZULTATE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101242" y="4445802"/>
            <a:ext cx="8806863" cy="3605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l">
              <a:lnSpc>
                <a:spcPts val="4760"/>
              </a:lnSpc>
              <a:buFont typeface="Arial"/>
              <a:buChar char="•"/>
            </a:pPr>
            <a:r>
              <a:rPr lang="en-US" sz="3500" b="1" spc="-108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Formarea curajului de a răspunde fără teama de greșeală precum și încurajarea exprimării opiniilor sunt lucruri de care au nevoie toți elevii.</a:t>
            </a:r>
          </a:p>
          <a:p>
            <a:pPr algn="l">
              <a:lnSpc>
                <a:spcPts val="4760"/>
              </a:lnSpc>
            </a:pPr>
            <a:endParaRPr lang="en-US" sz="3500" b="1" spc="-108">
              <a:solidFill>
                <a:srgbClr val="FFFFFF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l">
              <a:lnSpc>
                <a:spcPts val="4760"/>
              </a:lnSpc>
            </a:pPr>
            <a:endParaRPr lang="en-US" sz="3500" b="1" spc="-108">
              <a:solidFill>
                <a:srgbClr val="FFFFFF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0341234" y="597778"/>
            <a:ext cx="2456908" cy="2491161"/>
          </a:xfrm>
          <a:custGeom>
            <a:avLst/>
            <a:gdLst/>
            <a:ahLst/>
            <a:cxnLst/>
            <a:rect l="l" t="t" r="r" b="b"/>
            <a:pathLst>
              <a:path w="2456908" h="2491161">
                <a:moveTo>
                  <a:pt x="0" y="0"/>
                </a:moveTo>
                <a:lnTo>
                  <a:pt x="2456908" y="0"/>
                </a:lnTo>
                <a:lnTo>
                  <a:pt x="2456908" y="2491161"/>
                </a:lnTo>
                <a:lnTo>
                  <a:pt x="0" y="24911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380373">
            <a:off x="11781534" y="962158"/>
            <a:ext cx="3333147" cy="1762402"/>
          </a:xfrm>
          <a:custGeom>
            <a:avLst/>
            <a:gdLst/>
            <a:ahLst/>
            <a:cxnLst/>
            <a:rect l="l" t="t" r="r" b="b"/>
            <a:pathLst>
              <a:path w="3333147" h="1762402">
                <a:moveTo>
                  <a:pt x="0" y="0"/>
                </a:moveTo>
                <a:lnTo>
                  <a:pt x="3333147" y="0"/>
                </a:lnTo>
                <a:lnTo>
                  <a:pt x="3333147" y="1762402"/>
                </a:lnTo>
                <a:lnTo>
                  <a:pt x="0" y="17624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96683" y="1353671"/>
            <a:ext cx="14369018" cy="7579657"/>
          </a:xfrm>
          <a:custGeom>
            <a:avLst/>
            <a:gdLst/>
            <a:ahLst/>
            <a:cxnLst/>
            <a:rect l="l" t="t" r="r" b="b"/>
            <a:pathLst>
              <a:path w="14369018" h="7579657">
                <a:moveTo>
                  <a:pt x="0" y="0"/>
                </a:moveTo>
                <a:lnTo>
                  <a:pt x="14369018" y="0"/>
                </a:lnTo>
                <a:lnTo>
                  <a:pt x="14369018" y="7579658"/>
                </a:lnTo>
                <a:lnTo>
                  <a:pt x="0" y="75796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821478" y="5257800"/>
            <a:ext cx="5466522" cy="5029200"/>
          </a:xfrm>
          <a:custGeom>
            <a:avLst/>
            <a:gdLst/>
            <a:ahLst/>
            <a:cxnLst/>
            <a:rect l="l" t="t" r="r" b="b"/>
            <a:pathLst>
              <a:path w="5466522" h="5029200">
                <a:moveTo>
                  <a:pt x="0" y="0"/>
                </a:moveTo>
                <a:lnTo>
                  <a:pt x="5466522" y="0"/>
                </a:lnTo>
                <a:lnTo>
                  <a:pt x="5466522" y="5029200"/>
                </a:lnTo>
                <a:lnTo>
                  <a:pt x="0" y="50292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016595">
            <a:off x="11456219" y="598236"/>
            <a:ext cx="3361368" cy="4262276"/>
          </a:xfrm>
          <a:custGeom>
            <a:avLst/>
            <a:gdLst/>
            <a:ahLst/>
            <a:cxnLst/>
            <a:rect l="l" t="t" r="r" b="b"/>
            <a:pathLst>
              <a:path w="3361368" h="4262276">
                <a:moveTo>
                  <a:pt x="0" y="0"/>
                </a:moveTo>
                <a:lnTo>
                  <a:pt x="3361368" y="0"/>
                </a:lnTo>
                <a:lnTo>
                  <a:pt x="3361368" y="4262276"/>
                </a:lnTo>
                <a:lnTo>
                  <a:pt x="0" y="42622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400916" y="2151415"/>
            <a:ext cx="5014051" cy="6356958"/>
          </a:xfrm>
          <a:custGeom>
            <a:avLst/>
            <a:gdLst/>
            <a:ahLst/>
            <a:cxnLst/>
            <a:rect l="l" t="t" r="r" b="b"/>
            <a:pathLst>
              <a:path w="5014051" h="6356958">
                <a:moveTo>
                  <a:pt x="0" y="0"/>
                </a:moveTo>
                <a:lnTo>
                  <a:pt x="5014051" y="0"/>
                </a:lnTo>
                <a:lnTo>
                  <a:pt x="5014051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101242" y="2360965"/>
            <a:ext cx="4042256" cy="831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51"/>
              </a:lnSpc>
            </a:pPr>
            <a:r>
              <a:rPr lang="en-US" sz="6876" spc="-137">
                <a:solidFill>
                  <a:srgbClr val="F7ECD2"/>
                </a:solidFill>
                <a:latin typeface="League Gothic"/>
                <a:ea typeface="League Gothic"/>
                <a:cs typeface="League Gothic"/>
                <a:sym typeface="League Gothic"/>
              </a:rPr>
              <a:t>CUM CONTINUĂM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618370" y="4015723"/>
            <a:ext cx="4782546" cy="25330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56272" lvl="1" indent="-478136" algn="l">
              <a:lnSpc>
                <a:spcPts val="6200"/>
              </a:lnSpc>
              <a:buFont typeface="Arial"/>
              <a:buChar char="•"/>
            </a:pPr>
            <a:r>
              <a:rPr lang="en-US" sz="4429" b="1">
                <a:solidFill>
                  <a:srgbClr val="F7ECD2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imaginea</a:t>
            </a:r>
          </a:p>
          <a:p>
            <a:pPr marL="956272" lvl="1" indent="-478136" algn="l">
              <a:lnSpc>
                <a:spcPts val="6200"/>
              </a:lnSpc>
              <a:buFont typeface="Arial"/>
              <a:buChar char="•"/>
            </a:pPr>
            <a:r>
              <a:rPr lang="en-US" sz="4429" b="1">
                <a:solidFill>
                  <a:srgbClr val="F7ECD2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provocarea</a:t>
            </a:r>
          </a:p>
          <a:p>
            <a:pPr algn="ctr">
              <a:lnSpc>
                <a:spcPts val="3820"/>
              </a:lnSpc>
            </a:pPr>
            <a:r>
              <a:rPr lang="en-US" sz="2729" b="1" i="1">
                <a:solidFill>
                  <a:srgbClr val="F46E16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(de la fiecare pagină a manualului CLR)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96683" y="1353671"/>
            <a:ext cx="14369018" cy="7579657"/>
          </a:xfrm>
          <a:custGeom>
            <a:avLst/>
            <a:gdLst/>
            <a:ahLst/>
            <a:cxnLst/>
            <a:rect l="l" t="t" r="r" b="b"/>
            <a:pathLst>
              <a:path w="14369018" h="7579657">
                <a:moveTo>
                  <a:pt x="0" y="0"/>
                </a:moveTo>
                <a:lnTo>
                  <a:pt x="14369018" y="0"/>
                </a:lnTo>
                <a:lnTo>
                  <a:pt x="14369018" y="7579658"/>
                </a:lnTo>
                <a:lnTo>
                  <a:pt x="0" y="75796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192056" y="7438732"/>
            <a:ext cx="3095944" cy="2848268"/>
          </a:xfrm>
          <a:custGeom>
            <a:avLst/>
            <a:gdLst/>
            <a:ahLst/>
            <a:cxnLst/>
            <a:rect l="l" t="t" r="r" b="b"/>
            <a:pathLst>
              <a:path w="3095944" h="2848268">
                <a:moveTo>
                  <a:pt x="0" y="0"/>
                </a:moveTo>
                <a:lnTo>
                  <a:pt x="3095944" y="0"/>
                </a:lnTo>
                <a:lnTo>
                  <a:pt x="3095944" y="2848268"/>
                </a:lnTo>
                <a:lnTo>
                  <a:pt x="0" y="28482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180812" y="2099223"/>
            <a:ext cx="10613818" cy="6088553"/>
          </a:xfrm>
          <a:custGeom>
            <a:avLst/>
            <a:gdLst/>
            <a:ahLst/>
            <a:cxnLst/>
            <a:rect l="l" t="t" r="r" b="b"/>
            <a:pathLst>
              <a:path w="10613818" h="6088553">
                <a:moveTo>
                  <a:pt x="0" y="0"/>
                </a:moveTo>
                <a:lnTo>
                  <a:pt x="10613817" y="0"/>
                </a:lnTo>
                <a:lnTo>
                  <a:pt x="10613817" y="6088554"/>
                </a:lnTo>
                <a:lnTo>
                  <a:pt x="0" y="60885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476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750911" y="2704685"/>
            <a:ext cx="4042256" cy="831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51"/>
              </a:lnSpc>
            </a:pPr>
            <a:r>
              <a:rPr lang="en-US" sz="6876" spc="-137">
                <a:solidFill>
                  <a:srgbClr val="F7ECD2"/>
                </a:solidFill>
                <a:latin typeface="League Gothic"/>
                <a:ea typeface="League Gothic"/>
                <a:cs typeface="League Gothic"/>
                <a:sym typeface="League Gothic"/>
              </a:rPr>
              <a:t>IMAGINEA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584002" y="6047321"/>
            <a:ext cx="2340716" cy="1898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81"/>
              </a:lnSpc>
            </a:pPr>
            <a:r>
              <a:rPr lang="en-US" sz="3629" b="1">
                <a:solidFill>
                  <a:srgbClr val="F7ECD2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...și povestea ei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211</Words>
  <Application>Microsoft Office PowerPoint</Application>
  <PresentationFormat>Custom</PresentationFormat>
  <Paragraphs>47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Arimo Bold Italics</vt:lpstr>
      <vt:lpstr>DejaVu Serif Bold</vt:lpstr>
      <vt:lpstr>Calibri</vt:lpstr>
      <vt:lpstr>Arimo</vt:lpstr>
      <vt:lpstr>Arimo Bold</vt:lpstr>
      <vt:lpstr>Arial</vt:lpstr>
      <vt:lpstr>Abril Fatface</vt:lpstr>
      <vt:lpstr>Oilvare Base</vt:lpstr>
      <vt:lpstr>League Gothic</vt:lpstr>
      <vt:lpstr>DejaVu Serif Bold Italics</vt:lpstr>
      <vt:lpstr>League Gothic Italics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GROUP</dc:title>
  <dc:creator>Computer</dc:creator>
  <cp:lastModifiedBy>Microsoft account</cp:lastModifiedBy>
  <cp:revision>2</cp:revision>
  <dcterms:created xsi:type="dcterms:W3CDTF">2006-08-16T00:00:00Z</dcterms:created>
  <dcterms:modified xsi:type="dcterms:W3CDTF">2025-02-25T21:31:47Z</dcterms:modified>
  <dc:identifier>DAGgIwZvgRU</dc:identifier>
</cp:coreProperties>
</file>